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2" r:id="rId67"/>
    <p:sldId id="323" r:id="rId68"/>
    <p:sldId id="321" r:id="rId6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lvl1pPr>
    <a:lvl2pPr marL="0" marR="0" indent="45720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lvl2pPr>
    <a:lvl3pPr marL="0" marR="0" indent="91440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lvl3pPr>
    <a:lvl4pPr marL="0" marR="0" indent="137160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lvl4pPr>
    <a:lvl5pPr marL="0" marR="0" indent="182880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lvl5pPr>
    <a:lvl6pPr marL="0" marR="0" indent="228600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lvl6pPr>
    <a:lvl7pPr marL="0" marR="0" indent="274320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lvl7pPr>
    <a:lvl8pPr marL="0" marR="0" indent="320040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lvl8pPr>
    <a:lvl9pPr marL="0" marR="0" indent="365760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Franklin Gothic Book"/>
          <a:ea typeface="Franklin Gothic Book"/>
          <a:cs typeface="Franklin Gothic Book"/>
        </a:font>
        <a:srgbClr val="414141"/>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rgbClr val="FFD7CA"/>
          </a:solidFill>
        </a:fill>
      </a:tcStyle>
    </a:wholeTbl>
    <a:band2H>
      <a:tcTxStyle/>
      <a:tcStyle>
        <a:tcBdr/>
        <a:fill>
          <a:solidFill>
            <a:srgbClr val="FFECE6"/>
          </a:solidFill>
        </a:fill>
      </a:tcStyle>
    </a:band2H>
    <a:firstCol>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1"/>
          </a:solidFill>
        </a:fill>
      </a:tcStyle>
    </a:firstCol>
    <a:lastRow>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1016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1"/>
          </a:solidFill>
        </a:fill>
      </a:tcStyle>
    </a:lastRow>
    <a:firstRow>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1016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1"/>
          </a:solidFill>
        </a:fill>
      </a:tcStyle>
    </a:firstRow>
  </a:tblStyle>
  <a:tblStyle styleId="{C7B018BB-80A7-4F77-B60F-C8B233D01FF8}" styleName="">
    <a:tblBg/>
    <a:wholeTbl>
      <a:tcTxStyle b="on" i="on">
        <a:font>
          <a:latin typeface="Franklin Gothic Book"/>
          <a:ea typeface="Franklin Gothic Book"/>
          <a:cs typeface="Franklin Gothic Book"/>
        </a:font>
        <a:srgbClr val="414141"/>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rgbClr val="CDCDCD"/>
          </a:solidFill>
        </a:fill>
      </a:tcStyle>
    </a:wholeTbl>
    <a:band2H>
      <a:tcTxStyle/>
      <a:tcStyle>
        <a:tcBdr/>
        <a:fill>
          <a:solidFill>
            <a:srgbClr val="E8E8E8"/>
          </a:solidFill>
        </a:fill>
      </a:tcStyle>
    </a:band2H>
    <a:firstCol>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rgbClr val="414141"/>
          </a:solidFill>
        </a:fill>
      </a:tcStyle>
    </a:firstCol>
    <a:lastRow>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1016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rgbClr val="414141"/>
          </a:solidFill>
        </a:fill>
      </a:tcStyle>
    </a:lastRow>
    <a:firstRow>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1016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rgbClr val="414141"/>
          </a:solidFill>
        </a:fill>
      </a:tcStyle>
    </a:firstRow>
  </a:tblStyle>
  <a:tblStyle styleId="{EEE7283C-3CF3-47DC-8721-378D4A62B228}" styleName="">
    <a:tblBg/>
    <a:wholeTbl>
      <a:tcTxStyle b="on" i="on">
        <a:font>
          <a:latin typeface="Franklin Gothic Book"/>
          <a:ea typeface="Franklin Gothic Book"/>
          <a:cs typeface="Franklin Gothic Book"/>
        </a:font>
        <a:srgbClr val="414141"/>
      </a:tcTxStyle>
      <a:tcStyle>
        <a:tcBdr>
          <a:left>
            <a:ln w="25400" cap="flat">
              <a:solidFill>
                <a:srgbClr val="414141"/>
              </a:solidFill>
              <a:prstDash val="solid"/>
              <a:bevel/>
            </a:ln>
          </a:left>
          <a:right>
            <a:ln w="25400" cap="flat">
              <a:solidFill>
                <a:srgbClr val="414141"/>
              </a:solidFill>
              <a:prstDash val="solid"/>
              <a:bevel/>
            </a:ln>
          </a:right>
          <a:top>
            <a:ln w="25400" cap="flat">
              <a:solidFill>
                <a:srgbClr val="414141"/>
              </a:solidFill>
              <a:prstDash val="solid"/>
              <a:bevel/>
            </a:ln>
          </a:top>
          <a:bottom>
            <a:ln w="25400" cap="flat">
              <a:solidFill>
                <a:srgbClr val="414141"/>
              </a:solidFill>
              <a:prstDash val="solid"/>
              <a:bevel/>
            </a:ln>
          </a:bottom>
          <a:insideH>
            <a:ln w="25400" cap="flat">
              <a:solidFill>
                <a:srgbClr val="414141"/>
              </a:solidFill>
              <a:prstDash val="solid"/>
              <a:bevel/>
            </a:ln>
          </a:insideH>
          <a:insideV>
            <a:ln w="25400" cap="flat">
              <a:solidFill>
                <a:srgbClr val="414141"/>
              </a:solidFill>
              <a:prstDash val="solid"/>
              <a:bevel/>
            </a:ln>
          </a:insideV>
        </a:tcBdr>
        <a:fill>
          <a:noFill/>
        </a:fill>
      </a:tcStyle>
    </a:wholeTbl>
    <a:band2H>
      <a:tcTxStyle/>
      <a:tcStyle>
        <a:tcBdr/>
        <a:fill>
          <a:solidFill>
            <a:srgbClr val="FFFFFF"/>
          </a:solidFill>
        </a:fill>
      </a:tcStyle>
    </a:band2H>
    <a:firstCol>
      <a:tcTxStyle b="on" i="on">
        <a:font>
          <a:latin typeface="Franklin Gothic Book"/>
          <a:ea typeface="Franklin Gothic Book"/>
          <a:cs typeface="Franklin Gothic Book"/>
        </a:font>
        <a:srgbClr val="414141"/>
      </a:tcTxStyle>
      <a:tcStyle>
        <a:tcBdr>
          <a:left>
            <a:ln w="25400" cap="flat">
              <a:solidFill>
                <a:srgbClr val="414141"/>
              </a:solidFill>
              <a:prstDash val="solid"/>
              <a:bevel/>
            </a:ln>
          </a:left>
          <a:right>
            <a:ln w="25400" cap="flat">
              <a:solidFill>
                <a:srgbClr val="414141"/>
              </a:solidFill>
              <a:prstDash val="solid"/>
              <a:bevel/>
            </a:ln>
          </a:right>
          <a:top>
            <a:ln w="25400" cap="flat">
              <a:solidFill>
                <a:srgbClr val="414141"/>
              </a:solidFill>
              <a:prstDash val="solid"/>
              <a:bevel/>
            </a:ln>
          </a:top>
          <a:bottom>
            <a:ln w="25400" cap="flat">
              <a:solidFill>
                <a:srgbClr val="414141"/>
              </a:solidFill>
              <a:prstDash val="solid"/>
              <a:bevel/>
            </a:ln>
          </a:bottom>
          <a:insideH>
            <a:ln w="25400" cap="flat">
              <a:solidFill>
                <a:srgbClr val="414141"/>
              </a:solidFill>
              <a:prstDash val="solid"/>
              <a:bevel/>
            </a:ln>
          </a:insideH>
          <a:insideV>
            <a:ln w="25400" cap="flat">
              <a:solidFill>
                <a:srgbClr val="414141"/>
              </a:solidFill>
              <a:prstDash val="solid"/>
              <a:bevel/>
            </a:ln>
          </a:insideV>
        </a:tcBdr>
        <a:fill>
          <a:noFill/>
        </a:fill>
      </a:tcStyle>
    </a:firstCol>
    <a:lastRow>
      <a:tcTxStyle b="on" i="on">
        <a:font>
          <a:latin typeface="Franklin Gothic Book"/>
          <a:ea typeface="Franklin Gothic Book"/>
          <a:cs typeface="Franklin Gothic Book"/>
        </a:font>
        <a:srgbClr val="414141"/>
      </a:tcTxStyle>
      <a:tcStyle>
        <a:tcBdr>
          <a:left>
            <a:ln w="25400" cap="flat">
              <a:solidFill>
                <a:srgbClr val="414141"/>
              </a:solidFill>
              <a:prstDash val="solid"/>
              <a:bevel/>
            </a:ln>
          </a:left>
          <a:right>
            <a:ln w="25400" cap="flat">
              <a:solidFill>
                <a:srgbClr val="414141"/>
              </a:solidFill>
              <a:prstDash val="solid"/>
              <a:bevel/>
            </a:ln>
          </a:right>
          <a:top>
            <a:ln w="25400" cap="flat">
              <a:solidFill>
                <a:srgbClr val="414141"/>
              </a:solidFill>
              <a:prstDash val="solid"/>
              <a:bevel/>
            </a:ln>
          </a:top>
          <a:bottom>
            <a:ln w="25400" cap="flat">
              <a:solidFill>
                <a:srgbClr val="414141"/>
              </a:solidFill>
              <a:prstDash val="solid"/>
              <a:bevel/>
            </a:ln>
          </a:bottom>
          <a:insideH>
            <a:ln w="25400" cap="flat">
              <a:solidFill>
                <a:srgbClr val="414141"/>
              </a:solidFill>
              <a:prstDash val="solid"/>
              <a:bevel/>
            </a:ln>
          </a:insideH>
          <a:insideV>
            <a:ln w="25400" cap="flat">
              <a:solidFill>
                <a:srgbClr val="414141"/>
              </a:solidFill>
              <a:prstDash val="solid"/>
              <a:bevel/>
            </a:ln>
          </a:insideV>
        </a:tcBdr>
        <a:fill>
          <a:noFill/>
        </a:fill>
      </a:tcStyle>
    </a:lastRow>
    <a:firstRow>
      <a:tcTxStyle b="on" i="on">
        <a:font>
          <a:latin typeface="Franklin Gothic Book"/>
          <a:ea typeface="Franklin Gothic Book"/>
          <a:cs typeface="Franklin Gothic Book"/>
        </a:font>
        <a:srgbClr val="414141"/>
      </a:tcTxStyle>
      <a:tcStyle>
        <a:tcBdr>
          <a:left>
            <a:ln w="25400" cap="flat">
              <a:solidFill>
                <a:srgbClr val="414141"/>
              </a:solidFill>
              <a:prstDash val="solid"/>
              <a:bevel/>
            </a:ln>
          </a:left>
          <a:right>
            <a:ln w="25400" cap="flat">
              <a:solidFill>
                <a:srgbClr val="414141"/>
              </a:solidFill>
              <a:prstDash val="solid"/>
              <a:bevel/>
            </a:ln>
          </a:right>
          <a:top>
            <a:ln w="25400" cap="flat">
              <a:solidFill>
                <a:srgbClr val="414141"/>
              </a:solidFill>
              <a:prstDash val="solid"/>
              <a:bevel/>
            </a:ln>
          </a:top>
          <a:bottom>
            <a:ln w="25400" cap="flat">
              <a:solidFill>
                <a:srgbClr val="414141"/>
              </a:solidFill>
              <a:prstDash val="solid"/>
              <a:bevel/>
            </a:ln>
          </a:bottom>
          <a:insideH>
            <a:ln w="25400" cap="flat">
              <a:solidFill>
                <a:srgbClr val="414141"/>
              </a:solidFill>
              <a:prstDash val="solid"/>
              <a:bevel/>
            </a:ln>
          </a:insideH>
          <a:insideV>
            <a:ln w="25400" cap="flat">
              <a:solidFill>
                <a:srgbClr val="414141"/>
              </a:solidFill>
              <a:prstDash val="solid"/>
              <a:bevel/>
            </a:ln>
          </a:insideV>
        </a:tcBdr>
        <a:fill>
          <a:noFill/>
        </a:fill>
      </a:tcStyle>
    </a:firstRow>
  </a:tblStyle>
  <a:tblStyle styleId="{CF821DB8-F4EB-4A41-A1BA-3FCAFE7338EE}" styleName="">
    <a:tblBg/>
    <a:wholeTbl>
      <a:tcTxStyle b="on" i="on">
        <a:font>
          <a:latin typeface="Franklin Gothic Book"/>
          <a:ea typeface="Franklin Gothic Book"/>
          <a:cs typeface="Franklin Gothic Book"/>
        </a:font>
        <a:srgbClr val="414141"/>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rgbClr val="FECFCA"/>
          </a:solidFill>
        </a:fill>
      </a:tcStyle>
    </a:wholeTbl>
    <a:band2H>
      <a:tcTxStyle/>
      <a:tcStyle>
        <a:tcBdr/>
        <a:fill>
          <a:solidFill>
            <a:srgbClr val="FEE8E6"/>
          </a:solidFill>
        </a:fill>
      </a:tcStyle>
    </a:band2H>
    <a:firstCol>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3"/>
          </a:solidFill>
        </a:fill>
      </a:tcStyle>
    </a:firstCol>
    <a:lastRow>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1016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3"/>
          </a:solidFill>
        </a:fill>
      </a:tcStyle>
    </a:lastRow>
    <a:firstRow>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1016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3"/>
          </a:solidFill>
        </a:fill>
      </a:tcStyle>
    </a:firstRow>
  </a:tblStyle>
  <a:tblStyle styleId="{33BA23B1-9221-436E-865A-0063620EA4FD}" styleName="">
    <a:tblBg/>
    <a:wholeTbl>
      <a:tcTxStyle b="on" i="on">
        <a:font>
          <a:latin typeface="Franklin Gothic Book"/>
          <a:ea typeface="Franklin Gothic Book"/>
          <a:cs typeface="Franklin Gothic Book"/>
        </a:font>
        <a:srgbClr val="414141"/>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rgbClr val="D4CFE0"/>
          </a:solidFill>
        </a:fill>
      </a:tcStyle>
    </a:wholeTbl>
    <a:band2H>
      <a:tcTxStyle/>
      <a:tcStyle>
        <a:tcBdr/>
        <a:fill>
          <a:solidFill>
            <a:srgbClr val="EAE9F0"/>
          </a:solidFill>
        </a:fill>
      </a:tcStyle>
    </a:band2H>
    <a:firstCol>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6"/>
          </a:solidFill>
        </a:fill>
      </a:tcStyle>
    </a:firstCol>
    <a:lastRow>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1016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6"/>
          </a:solidFill>
        </a:fill>
      </a:tcStyle>
    </a:lastRow>
    <a:firstRow>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1016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6"/>
          </a:solidFill>
        </a:fill>
      </a:tcStyle>
    </a:firstRow>
  </a:tblStyle>
  <a:tblStyle styleId="{2708684C-4D16-4618-839F-0558EEFCDFE6}" styleName="">
    <a:tblBg/>
    <a:wholeTbl>
      <a:tcTxStyle b="on" i="on">
        <a:font>
          <a:latin typeface="Franklin Gothic Book"/>
          <a:ea typeface="Franklin Gothic Book"/>
          <a:cs typeface="Franklin Gothic Book"/>
        </a:font>
        <a:srgbClr val="414141"/>
      </a:tcTxStyle>
      <a:tcStyle>
        <a:tcBdr>
          <a:left>
            <a:ln w="25400" cap="flat">
              <a:noFill/>
              <a:miter lim="400000"/>
            </a:ln>
          </a:left>
          <a:right>
            <a:ln w="25400" cap="flat">
              <a:noFill/>
              <a:miter lim="400000"/>
            </a:ln>
          </a:right>
          <a:top>
            <a:ln w="25400" cap="flat">
              <a:noFill/>
              <a:miter lim="400000"/>
            </a:ln>
          </a:top>
          <a:bottom>
            <a:ln w="25400" cap="flat">
              <a:noFill/>
              <a:miter lim="400000"/>
            </a:ln>
          </a:bottom>
          <a:insideH>
            <a:ln w="25400" cap="flat">
              <a:noFill/>
              <a:miter lim="400000"/>
            </a:ln>
          </a:insideH>
          <a:insideV>
            <a:ln w="25400" cap="flat">
              <a:noFill/>
              <a:miter lim="400000"/>
            </a:ln>
          </a:insideV>
        </a:tcBdr>
        <a:fill>
          <a:solidFill>
            <a:srgbClr val="E8E8E8"/>
          </a:solidFill>
        </a:fill>
      </a:tcStyle>
    </a:wholeTbl>
    <a:band2H>
      <a:tcTxStyle/>
      <a:tcStyle>
        <a:tcBdr/>
        <a:fill>
          <a:solidFill>
            <a:srgbClr val="FFFFFF"/>
          </a:solidFill>
        </a:fill>
      </a:tcStyle>
    </a:band2H>
    <a:firstCol>
      <a:tcTxStyle b="on" i="on">
        <a:font>
          <a:latin typeface="Franklin Gothic Book"/>
          <a:ea typeface="Franklin Gothic Book"/>
          <a:cs typeface="Franklin Gothic Book"/>
        </a:font>
        <a:srgbClr val="FFFFFF"/>
      </a:tcTxStyle>
      <a:tcStyle>
        <a:tcBdr>
          <a:left>
            <a:ln w="25400" cap="flat">
              <a:noFill/>
              <a:miter lim="400000"/>
            </a:ln>
          </a:left>
          <a:right>
            <a:ln w="25400" cap="flat">
              <a:noFill/>
              <a:miter lim="400000"/>
            </a:ln>
          </a:right>
          <a:top>
            <a:ln w="25400" cap="flat">
              <a:noFill/>
              <a:miter lim="400000"/>
            </a:ln>
          </a:top>
          <a:bottom>
            <a:ln w="25400" cap="flat">
              <a:noFill/>
              <a:miter lim="400000"/>
            </a:ln>
          </a:bottom>
          <a:insideH>
            <a:ln w="25400" cap="flat">
              <a:noFill/>
              <a:miter lim="400000"/>
            </a:ln>
          </a:insideH>
          <a:insideV>
            <a:ln w="25400" cap="flat">
              <a:noFill/>
              <a:miter lim="400000"/>
            </a:ln>
          </a:insideV>
        </a:tcBdr>
        <a:fill>
          <a:solidFill>
            <a:schemeClr val="accent1"/>
          </a:solidFill>
        </a:fill>
      </a:tcStyle>
    </a:firstCol>
    <a:lastRow>
      <a:tcTxStyle b="on" i="on">
        <a:font>
          <a:latin typeface="Franklin Gothic Book"/>
          <a:ea typeface="Franklin Gothic Book"/>
          <a:cs typeface="Franklin Gothic Book"/>
        </a:font>
        <a:srgbClr val="414141"/>
      </a:tcTxStyle>
      <a:tcStyle>
        <a:tcBdr>
          <a:left>
            <a:ln w="25400" cap="flat">
              <a:noFill/>
              <a:miter lim="400000"/>
            </a:ln>
          </a:left>
          <a:right>
            <a:ln w="25400" cap="flat">
              <a:noFill/>
              <a:miter lim="400000"/>
            </a:ln>
          </a:right>
          <a:top>
            <a:ln w="127000" cap="flat">
              <a:solidFill>
                <a:srgbClr val="414141"/>
              </a:solidFill>
              <a:prstDash val="solid"/>
              <a:bevel/>
            </a:ln>
          </a:top>
          <a:bottom>
            <a:ln w="63500" cap="flat">
              <a:solidFill>
                <a:srgbClr val="414141"/>
              </a:solidFill>
              <a:prstDash val="solid"/>
              <a:bevel/>
            </a:ln>
          </a:bottom>
          <a:insideH>
            <a:ln w="25400" cap="flat">
              <a:noFill/>
              <a:miter lim="400000"/>
            </a:ln>
          </a:insideH>
          <a:insideV>
            <a:ln w="25400" cap="flat">
              <a:noFill/>
              <a:miter lim="400000"/>
            </a:ln>
          </a:insideV>
        </a:tcBdr>
        <a:fill>
          <a:solidFill>
            <a:srgbClr val="FFFFFF"/>
          </a:solidFill>
        </a:fill>
      </a:tcStyle>
    </a:lastRow>
    <a:firstRow>
      <a:tcTxStyle b="on" i="on">
        <a:font>
          <a:latin typeface="Franklin Gothic Book"/>
          <a:ea typeface="Franklin Gothic Book"/>
          <a:cs typeface="Franklin Gothic Book"/>
        </a:font>
        <a:srgbClr val="FFFFFF"/>
      </a:tcTxStyle>
      <a:tcStyle>
        <a:tcBdr>
          <a:left>
            <a:ln w="25400" cap="flat">
              <a:noFill/>
              <a:miter lim="400000"/>
            </a:ln>
          </a:left>
          <a:right>
            <a:ln w="25400" cap="flat">
              <a:noFill/>
              <a:miter lim="400000"/>
            </a:ln>
          </a:right>
          <a:top>
            <a:ln w="63500" cap="flat">
              <a:solidFill>
                <a:srgbClr val="414141"/>
              </a:solidFill>
              <a:prstDash val="solid"/>
              <a:bevel/>
            </a:ln>
          </a:top>
          <a:bottom>
            <a:ln w="63500" cap="flat">
              <a:solidFill>
                <a:srgbClr val="414141"/>
              </a:solidFill>
              <a:prstDash val="solid"/>
              <a:bevel/>
            </a:ln>
          </a:bottom>
          <a:insideH>
            <a:ln w="25400" cap="flat">
              <a:noFill/>
              <a:miter lim="400000"/>
            </a:ln>
          </a:insideH>
          <a:insideV>
            <a:ln w="25400" cap="flat">
              <a:noFill/>
              <a:miter lim="400000"/>
            </a:ln>
          </a:insideV>
        </a:tcBdr>
        <a:fill>
          <a:solidFill>
            <a:schemeClr val="accent1"/>
          </a:solidFill>
        </a:fill>
      </a:tcStyle>
    </a:firstRow>
  </a:tblStyle>
  <a:tblStyle styleId="{8F44A2F1-9E1F-4B54-A3A2-5F16C0AD49E2}" styleName="">
    <a:tblBg/>
    <a:wholeTbl>
      <a:tcTxStyle b="on" i="on">
        <a:font>
          <a:latin typeface="Franklin Gothic Book"/>
          <a:ea typeface="Franklin Gothic Book"/>
          <a:cs typeface="Franklin Gothic Book"/>
        </a:font>
        <a:srgbClr val="414141"/>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rgbClr val="FFD7CA"/>
          </a:solidFill>
        </a:fill>
      </a:tcStyle>
    </a:wholeTbl>
    <a:band2H>
      <a:tcTxStyle/>
      <a:tcStyle>
        <a:tcBdr/>
        <a:fill>
          <a:solidFill>
            <a:srgbClr val="FFECE6"/>
          </a:solidFill>
        </a:fill>
      </a:tcStyle>
    </a:band2H>
    <a:firstCol>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1"/>
          </a:solidFill>
        </a:fill>
      </a:tcStyle>
    </a:firstCol>
    <a:lastRow>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101600" cap="flat">
              <a:solidFill>
                <a:srgbClr val="FFFFFF"/>
              </a:solidFill>
              <a:prstDash val="solid"/>
              <a:bevel/>
            </a:ln>
          </a:top>
          <a:bottom>
            <a:ln w="254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1"/>
          </a:solidFill>
        </a:fill>
      </a:tcStyle>
    </a:lastRow>
    <a:firstRow>
      <a:tcTxStyle b="on" i="on">
        <a:font>
          <a:latin typeface="Franklin Gothic Book"/>
          <a:ea typeface="Franklin Gothic Book"/>
          <a:cs typeface="Franklin Gothic Book"/>
        </a:font>
        <a:srgbClr val="FFFFFF"/>
      </a:tcTxStyle>
      <a:tcStyle>
        <a:tcBdr>
          <a:left>
            <a:ln w="25400" cap="flat">
              <a:solidFill>
                <a:srgbClr val="FFFFFF"/>
              </a:solidFill>
              <a:prstDash val="solid"/>
              <a:bevel/>
            </a:ln>
          </a:left>
          <a:right>
            <a:ln w="25400" cap="flat">
              <a:solidFill>
                <a:srgbClr val="FFFFFF"/>
              </a:solidFill>
              <a:prstDash val="solid"/>
              <a:bevel/>
            </a:ln>
          </a:right>
          <a:top>
            <a:ln w="25400" cap="flat">
              <a:solidFill>
                <a:srgbClr val="FFFFFF"/>
              </a:solidFill>
              <a:prstDash val="solid"/>
              <a:bevel/>
            </a:ln>
          </a:top>
          <a:bottom>
            <a:ln w="101600" cap="flat">
              <a:solidFill>
                <a:srgbClr val="FFFFFF"/>
              </a:solidFill>
              <a:prstDash val="solid"/>
              <a:bevel/>
            </a:ln>
          </a:bottom>
          <a:insideH>
            <a:ln w="25400" cap="flat">
              <a:solidFill>
                <a:srgbClr val="FFFFFF"/>
              </a:solidFill>
              <a:prstDash val="solid"/>
              <a:bevel/>
            </a:ln>
          </a:insideH>
          <a:insideV>
            <a:ln w="25400" cap="flat">
              <a:solidFill>
                <a:srgbClr val="FFFFFF"/>
              </a:solidFill>
              <a:prstDash val="solid"/>
              <a:beve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0"/>
    <p:restoredTop sz="94695"/>
  </p:normalViewPr>
  <p:slideViewPr>
    <p:cSldViewPr snapToGrid="0" snapToObjects="1">
      <p:cViewPr varScale="1">
        <p:scale>
          <a:sx n="50" d="100"/>
          <a:sy n="50" d="100"/>
        </p:scale>
        <p:origin x="216" y="192"/>
      </p:cViewPr>
      <p:guideLst>
        <p:guide orient="horz" pos="4320"/>
        <p:guide pos="76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notesMaster" Target="notesMasters/notesMaster1.xml"/><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EF7930"/>
            </a:solidFill>
            <a:ln w="9525" cap="flat">
              <a:solidFill>
                <a:srgbClr val="FFFFFF"/>
              </a:solidFill>
              <a:prstDash val="solid"/>
              <a:bevel/>
            </a:ln>
            <a:effectLst/>
          </c:spPr>
          <c:dPt>
            <c:idx val="0"/>
            <c:bubble3D val="0"/>
          </c:dPt>
          <c:dPt>
            <c:idx val="1"/>
            <c:bubble3D val="0"/>
            <c:spPr>
              <a:solidFill>
                <a:srgbClr val="EF7930">
                  <a:alpha val="88000"/>
                </a:srgbClr>
              </a:solidFill>
              <a:ln w="9525" cap="flat">
                <a:solidFill>
                  <a:srgbClr val="FFFFFF"/>
                </a:solidFill>
                <a:prstDash val="solid"/>
                <a:bevel/>
              </a:ln>
              <a:effectLst/>
            </c:spPr>
          </c:dPt>
          <c:dPt>
            <c:idx val="2"/>
            <c:bubble3D val="0"/>
            <c:spPr>
              <a:solidFill>
                <a:srgbClr val="EF7930">
                  <a:alpha val="64999"/>
                </a:srgbClr>
              </a:solidFill>
              <a:ln w="9525" cap="flat">
                <a:solidFill>
                  <a:srgbClr val="FFFFFF"/>
                </a:solidFill>
                <a:prstDash val="solid"/>
                <a:bevel/>
              </a:ln>
              <a:effectLst/>
            </c:spPr>
          </c:dPt>
          <c:dPt>
            <c:idx val="3"/>
            <c:bubble3D val="0"/>
            <c:spPr>
              <a:solidFill>
                <a:srgbClr val="A7A7A7"/>
              </a:solidFill>
              <a:ln w="9525" cap="flat">
                <a:solidFill>
                  <a:srgbClr val="FFFFFF"/>
                </a:solidFill>
                <a:prstDash val="solid"/>
                <a:bevel/>
              </a:ln>
              <a:effectLst/>
            </c:spPr>
          </c:dPt>
          <c:dPt>
            <c:idx val="4"/>
            <c:bubble3D val="0"/>
            <c:spPr>
              <a:solidFill>
                <a:srgbClr val="DDDDDD"/>
              </a:solidFill>
              <a:ln w="9525" cap="flat">
                <a:solidFill>
                  <a:srgbClr val="FFFFFF"/>
                </a:solidFill>
                <a:prstDash val="solid"/>
                <a:bevel/>
              </a:ln>
              <a:effectLst/>
            </c:spPr>
          </c:dPt>
          <c:dLbls>
            <c:dLbl>
              <c:idx val="3"/>
              <c:numFmt formatCode="#,##0%" sourceLinked="0"/>
              <c:spPr/>
              <c:txPr>
                <a:bodyPr/>
                <a:lstStyle/>
                <a:p>
                  <a:pPr>
                    <a:defRPr sz="4800" b="0" i="0" u="none" strike="noStrike">
                      <a:solidFill>
                        <a:srgbClr val="414141"/>
                      </a:solidFill>
                      <a:latin typeface="Proxima Nova Light"/>
                    </a:defRPr>
                  </a:pPr>
                  <a:endParaRPr lang="en-US"/>
                </a:p>
              </c:txPr>
              <c:dLblPos val="inEnd"/>
              <c:showLegendKey val="0"/>
              <c:showVal val="0"/>
              <c:showCatName val="0"/>
              <c:showSerName val="0"/>
              <c:showPercent val="1"/>
              <c:showBubbleSize val="0"/>
            </c:dLbl>
            <c:dLbl>
              <c:idx val="4"/>
              <c:numFmt formatCode="#,##0%" sourceLinked="0"/>
              <c:spPr/>
              <c:txPr>
                <a:bodyPr/>
                <a:lstStyle/>
                <a:p>
                  <a:pPr>
                    <a:defRPr sz="4800" b="0" i="0" u="none" strike="noStrike">
                      <a:solidFill>
                        <a:srgbClr val="414141"/>
                      </a:solidFill>
                      <a:latin typeface="Proxima Nova Light"/>
                    </a:defRPr>
                  </a:pPr>
                  <a:endParaRPr lang="en-US"/>
                </a:p>
              </c:txPr>
              <c:dLblPos val="inEnd"/>
              <c:showLegendKey val="0"/>
              <c:showVal val="0"/>
              <c:showCatName val="0"/>
              <c:showSerName val="0"/>
              <c:showPercent val="1"/>
              <c:showBubbleSize val="0"/>
            </c:dLbl>
            <c:numFmt formatCode="#,##0%" sourceLinked="0"/>
            <c:spPr>
              <a:noFill/>
              <a:ln>
                <a:noFill/>
              </a:ln>
              <a:effectLst/>
            </c:spPr>
            <c:txPr>
              <a:bodyPr/>
              <a:lstStyle/>
              <a:p>
                <a:pPr>
                  <a:defRPr sz="4800" b="0" i="0" u="none" strike="noStrike">
                    <a:solidFill>
                      <a:srgbClr val="414141"/>
                    </a:solidFill>
                    <a:latin typeface="Proxima Nova Semibold"/>
                  </a:defRPr>
                </a:pPr>
                <a:endParaRPr lang="en-US"/>
              </a:p>
            </c:txPr>
            <c:dLblPos val="inEnd"/>
            <c:showLegendKey val="0"/>
            <c:showVal val="0"/>
            <c:showCatName val="0"/>
            <c:showSerName val="0"/>
            <c:showPercent val="1"/>
            <c:showBubbleSize val="0"/>
            <c:showLeaderLines val="0"/>
            <c:extLst>
              <c:ext xmlns:c15="http://schemas.microsoft.com/office/drawing/2012/chart" uri="{CE6537A1-D6FC-4f65-9D91-7224C49458BB}"/>
            </c:extLst>
          </c:dLbls>
          <c:cat>
            <c:strRef>
              <c:f>Sheet1!$B$1:$F$1</c:f>
              <c:strCache>
                <c:ptCount val="5"/>
                <c:pt idx="0">
                  <c:v>Only when we redesign</c:v>
                </c:pt>
                <c:pt idx="1">
                  <c:v>Yearly</c:v>
                </c:pt>
                <c:pt idx="2">
                  <c:v>Quarterly</c:v>
                </c:pt>
                <c:pt idx="3">
                  <c:v>Monthly</c:v>
                </c:pt>
                <c:pt idx="4">
                  <c:v>Weekly</c:v>
                </c:pt>
              </c:strCache>
            </c:strRef>
          </c:cat>
          <c:val>
            <c:numRef>
              <c:f>Sheet1!$B$2:$F$2</c:f>
              <c:numCache>
                <c:formatCode>General</c:formatCode>
                <c:ptCount val="5"/>
                <c:pt idx="0">
                  <c:v>22.9</c:v>
                </c:pt>
                <c:pt idx="1">
                  <c:v>18.7</c:v>
                </c:pt>
                <c:pt idx="2">
                  <c:v>33.3</c:v>
                </c:pt>
                <c:pt idx="3">
                  <c:v>22.9</c:v>
                </c:pt>
                <c:pt idx="4">
                  <c:v>2.1</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1" name="Shape 241"/>
          <p:cNvSpPr>
            <a:spLocks noGrp="1" noRot="1" noChangeAspect="1"/>
          </p:cNvSpPr>
          <p:nvPr>
            <p:ph type="sldImg"/>
          </p:nvPr>
        </p:nvSpPr>
        <p:spPr>
          <a:xfrm>
            <a:off x="1143000" y="685800"/>
            <a:ext cx="4572000" cy="3429000"/>
          </a:xfrm>
          <a:prstGeom prst="rect">
            <a:avLst/>
          </a:prstGeom>
        </p:spPr>
        <p:txBody>
          <a:bodyPr/>
          <a:lstStyle/>
          <a:p>
            <a:endParaRPr/>
          </a:p>
        </p:txBody>
      </p:sp>
      <p:sp>
        <p:nvSpPr>
          <p:cNvPr id="242" name="Shape 242"/>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108612097"/>
      </p:ext>
    </p:extLst>
  </p:cSld>
  <p:clrMap bg1="lt1" tx1="dk1" bg2="lt2" tx2="dk2" accent1="accent1" accent2="accent2" accent3="accent3" accent4="accent4" accent5="accent5" accent6="accent6" hlink="hlink" folHlink="folHlink"/>
  <p:notesStyle>
    <a:lvl1pPr defTabSz="1219200" latinLnBrk="0">
      <a:lnSpc>
        <a:spcPct val="117999"/>
      </a:lnSpc>
      <a:defRPr sz="5800">
        <a:latin typeface="+mj-lt"/>
        <a:ea typeface="+mj-ea"/>
        <a:cs typeface="+mj-cs"/>
        <a:sym typeface="Helvetica Neue"/>
      </a:defRPr>
    </a:lvl1pPr>
    <a:lvl2pPr indent="228600" defTabSz="1219200" latinLnBrk="0">
      <a:lnSpc>
        <a:spcPct val="117999"/>
      </a:lnSpc>
      <a:defRPr sz="5800">
        <a:latin typeface="+mj-lt"/>
        <a:ea typeface="+mj-ea"/>
        <a:cs typeface="+mj-cs"/>
        <a:sym typeface="Helvetica Neue"/>
      </a:defRPr>
    </a:lvl2pPr>
    <a:lvl3pPr indent="457200" defTabSz="1219200" latinLnBrk="0">
      <a:lnSpc>
        <a:spcPct val="117999"/>
      </a:lnSpc>
      <a:defRPr sz="5800">
        <a:latin typeface="+mj-lt"/>
        <a:ea typeface="+mj-ea"/>
        <a:cs typeface="+mj-cs"/>
        <a:sym typeface="Helvetica Neue"/>
      </a:defRPr>
    </a:lvl3pPr>
    <a:lvl4pPr indent="685800" defTabSz="1219200" latinLnBrk="0">
      <a:lnSpc>
        <a:spcPct val="117999"/>
      </a:lnSpc>
      <a:defRPr sz="5800">
        <a:latin typeface="+mj-lt"/>
        <a:ea typeface="+mj-ea"/>
        <a:cs typeface="+mj-cs"/>
        <a:sym typeface="Helvetica Neue"/>
      </a:defRPr>
    </a:lvl4pPr>
    <a:lvl5pPr indent="914400" defTabSz="1219200" latinLnBrk="0">
      <a:lnSpc>
        <a:spcPct val="117999"/>
      </a:lnSpc>
      <a:defRPr sz="5800">
        <a:latin typeface="+mj-lt"/>
        <a:ea typeface="+mj-ea"/>
        <a:cs typeface="+mj-cs"/>
        <a:sym typeface="Helvetica Neue"/>
      </a:defRPr>
    </a:lvl5pPr>
    <a:lvl6pPr indent="1143000" defTabSz="1219200" latinLnBrk="0">
      <a:lnSpc>
        <a:spcPct val="117999"/>
      </a:lnSpc>
      <a:defRPr sz="5800">
        <a:latin typeface="+mj-lt"/>
        <a:ea typeface="+mj-ea"/>
        <a:cs typeface="+mj-cs"/>
        <a:sym typeface="Helvetica Neue"/>
      </a:defRPr>
    </a:lvl6pPr>
    <a:lvl7pPr indent="1371600" defTabSz="1219200" latinLnBrk="0">
      <a:lnSpc>
        <a:spcPct val="117999"/>
      </a:lnSpc>
      <a:defRPr sz="5800">
        <a:latin typeface="+mj-lt"/>
        <a:ea typeface="+mj-ea"/>
        <a:cs typeface="+mj-cs"/>
        <a:sym typeface="Helvetica Neue"/>
      </a:defRPr>
    </a:lvl7pPr>
    <a:lvl8pPr indent="1600200" defTabSz="1219200" latinLnBrk="0">
      <a:lnSpc>
        <a:spcPct val="117999"/>
      </a:lnSpc>
      <a:defRPr sz="5800">
        <a:latin typeface="+mj-lt"/>
        <a:ea typeface="+mj-ea"/>
        <a:cs typeface="+mj-cs"/>
        <a:sym typeface="Helvetica Neue"/>
      </a:defRPr>
    </a:lvl8pPr>
    <a:lvl9pPr indent="1828800" defTabSz="1219200" latinLnBrk="0">
      <a:lnSpc>
        <a:spcPct val="117999"/>
      </a:lnSpc>
      <a:defRPr sz="58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noRot="1" noChangeAspect="1"/>
          </p:cNvSpPr>
          <p:nvPr>
            <p:ph type="sldImg"/>
          </p:nvPr>
        </p:nvSpPr>
        <p:spPr>
          <a:prstGeom prst="rect">
            <a:avLst/>
          </a:prstGeom>
        </p:spPr>
        <p:txBody>
          <a:bodyPr/>
          <a:lstStyle/>
          <a:p>
            <a:endParaRPr/>
          </a:p>
        </p:txBody>
      </p:sp>
      <p:sp>
        <p:nvSpPr>
          <p:cNvPr id="253" name="Shape 253"/>
          <p:cNvSpPr>
            <a:spLocks noGrp="1"/>
          </p:cNvSpPr>
          <p:nvPr>
            <p:ph type="body" sz="quarter" idx="1"/>
          </p:nvPr>
        </p:nvSpPr>
        <p:spPr>
          <a:prstGeom prst="rect">
            <a:avLst/>
          </a:prstGeom>
        </p:spPr>
        <p:txBody>
          <a:bodyPr/>
          <a:lstStyle>
            <a:lvl1pPr>
              <a:defRPr sz="1500"/>
            </a:lvl1pPr>
          </a:lstStyle>
          <a:p>
            <a:r>
              <a:t>Sir Edmund Hillary is one of the most inspiring men you’ve likely never heard of. For those of you who are not familiar with New Zealand history, this courageous man set out on a journey in 1953 with one goal in mind:</a:t>
            </a:r>
          </a:p>
        </p:txBody>
      </p:sp>
    </p:spTree>
    <p:extLst>
      <p:ext uri="{BB962C8B-B14F-4D97-AF65-F5344CB8AC3E}">
        <p14:creationId xmlns:p14="http://schemas.microsoft.com/office/powerpoint/2010/main" val="233640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Shape 335"/>
          <p:cNvSpPr>
            <a:spLocks noGrp="1" noRot="1" noChangeAspect="1"/>
          </p:cNvSpPr>
          <p:nvPr>
            <p:ph type="sldImg"/>
          </p:nvPr>
        </p:nvSpPr>
        <p:spPr>
          <a:prstGeom prst="rect">
            <a:avLst/>
          </a:prstGeom>
        </p:spPr>
        <p:txBody>
          <a:bodyPr/>
          <a:lstStyle/>
          <a:p>
            <a:endParaRPr/>
          </a:p>
        </p:txBody>
      </p:sp>
      <p:sp>
        <p:nvSpPr>
          <p:cNvPr id="336" name="Shape 336"/>
          <p:cNvSpPr>
            <a:spLocks noGrp="1"/>
          </p:cNvSpPr>
          <p:nvPr>
            <p:ph type="body" sz="quarter" idx="1"/>
          </p:nvPr>
        </p:nvSpPr>
        <p:spPr>
          <a:prstGeom prst="rect">
            <a:avLst/>
          </a:prstGeom>
        </p:spPr>
        <p:txBody>
          <a:bodyPr/>
          <a:lstStyle>
            <a:lvl1pPr>
              <a:defRPr sz="1400"/>
            </a:lvl1pPr>
          </a:lstStyle>
          <a:p>
            <a:r>
              <a:t>Just like Edmund… We have to build a team; a team of experts that can lead them along this journey of building a website.</a:t>
            </a:r>
          </a:p>
        </p:txBody>
      </p:sp>
    </p:spTree>
    <p:extLst>
      <p:ext uri="{BB962C8B-B14F-4D97-AF65-F5344CB8AC3E}">
        <p14:creationId xmlns:p14="http://schemas.microsoft.com/office/powerpoint/2010/main" val="203386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Shape 342"/>
          <p:cNvSpPr>
            <a:spLocks noGrp="1" noRot="1" noChangeAspect="1"/>
          </p:cNvSpPr>
          <p:nvPr>
            <p:ph type="sldImg"/>
          </p:nvPr>
        </p:nvSpPr>
        <p:spPr>
          <a:prstGeom prst="rect">
            <a:avLst/>
          </a:prstGeom>
        </p:spPr>
        <p:txBody>
          <a:bodyPr/>
          <a:lstStyle/>
          <a:p>
            <a:endParaRPr/>
          </a:p>
        </p:txBody>
      </p:sp>
      <p:sp>
        <p:nvSpPr>
          <p:cNvPr id="343" name="Shape 343"/>
          <p:cNvSpPr>
            <a:spLocks noGrp="1"/>
          </p:cNvSpPr>
          <p:nvPr>
            <p:ph type="body" sz="quarter" idx="1"/>
          </p:nvPr>
        </p:nvSpPr>
        <p:spPr>
          <a:prstGeom prst="rect">
            <a:avLst/>
          </a:prstGeom>
        </p:spPr>
        <p:txBody>
          <a:bodyPr/>
          <a:lstStyle/>
          <a:p>
            <a:pPr>
              <a:defRPr sz="1400"/>
            </a:pPr>
            <a:r>
              <a:t>Just like Edmund… A redesign is an expensive journey - Average SMB website $15-$80K. </a:t>
            </a:r>
          </a:p>
          <a:p>
            <a:pPr>
              <a:defRPr sz="1400"/>
            </a:pPr>
            <a:r>
              <a:t>To afford this, we typically have to go request budget from our executives to afford to make this journey. </a:t>
            </a:r>
          </a:p>
        </p:txBody>
      </p:sp>
    </p:spTree>
    <p:extLst>
      <p:ext uri="{BB962C8B-B14F-4D97-AF65-F5344CB8AC3E}">
        <p14:creationId xmlns:p14="http://schemas.microsoft.com/office/powerpoint/2010/main" val="1666120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Shape 350"/>
          <p:cNvSpPr>
            <a:spLocks noGrp="1" noRot="1" noChangeAspect="1"/>
          </p:cNvSpPr>
          <p:nvPr>
            <p:ph type="sldImg"/>
          </p:nvPr>
        </p:nvSpPr>
        <p:spPr>
          <a:prstGeom prst="rect">
            <a:avLst/>
          </a:prstGeom>
        </p:spPr>
        <p:txBody>
          <a:bodyPr/>
          <a:lstStyle/>
          <a:p>
            <a:endParaRPr/>
          </a:p>
        </p:txBody>
      </p:sp>
      <p:sp>
        <p:nvSpPr>
          <p:cNvPr id="351" name="Shape 351"/>
          <p:cNvSpPr>
            <a:spLocks noGrp="1"/>
          </p:cNvSpPr>
          <p:nvPr>
            <p:ph type="body" sz="quarter" idx="1"/>
          </p:nvPr>
        </p:nvSpPr>
        <p:spPr>
          <a:prstGeom prst="rect">
            <a:avLst/>
          </a:prstGeom>
        </p:spPr>
        <p:txBody>
          <a:bodyPr/>
          <a:lstStyle/>
          <a:p>
            <a:pPr>
              <a:defRPr sz="1400"/>
            </a:pPr>
            <a:r>
              <a:t>Just like Edmund… It’s a long journey. Typically three to six months! WOW… half our year! </a:t>
            </a:r>
          </a:p>
          <a:p>
            <a:pPr>
              <a:defRPr sz="1400"/>
            </a:pPr>
            <a:r>
              <a:t/>
            </a:r>
            <a:br/>
            <a:r>
              <a:t>And we plan out every step of this journey out:</a:t>
            </a:r>
          </a:p>
          <a:p>
            <a:pPr marL="140368" indent="-140368">
              <a:buSzPct val="100000"/>
              <a:buChar char="•"/>
              <a:defRPr sz="1400"/>
            </a:pPr>
            <a:r>
              <a:t>When items are due</a:t>
            </a:r>
          </a:p>
          <a:p>
            <a:pPr marL="140368" indent="-140368">
              <a:buSzPct val="100000"/>
              <a:buChar char="•"/>
              <a:defRPr sz="1400"/>
            </a:pPr>
            <a:r>
              <a:t>When we need approvals</a:t>
            </a:r>
          </a:p>
          <a:p>
            <a:pPr marL="140368" indent="-140368">
              <a:buSzPct val="100000"/>
              <a:buChar char="•"/>
              <a:defRPr sz="1400"/>
            </a:pPr>
            <a:r>
              <a:t>When we need items delivered and handed off to other teams. </a:t>
            </a:r>
          </a:p>
          <a:p>
            <a:pPr>
              <a:defRPr sz="1400"/>
            </a:pPr>
            <a:endParaRPr/>
          </a:p>
          <a:p>
            <a:pPr>
              <a:defRPr sz="1400"/>
            </a:pPr>
            <a:r>
              <a:t>Ironically, all of this planning looks like the side of a mountain. </a:t>
            </a:r>
          </a:p>
          <a:p>
            <a:pPr>
              <a:defRPr sz="1400"/>
            </a:pPr>
            <a:r>
              <a:t>——</a:t>
            </a:r>
          </a:p>
          <a:p>
            <a:pPr defTabSz="457200">
              <a:defRPr sz="1400"/>
            </a:pPr>
            <a:r>
              <a:t>And out of all of that…</a:t>
            </a:r>
          </a:p>
          <a:p>
            <a:pPr marL="220578" indent="-220578" defTabSz="457200">
              <a:buSzPct val="100000"/>
              <a:buChar char="•"/>
              <a:defRPr sz="1400"/>
            </a:pPr>
            <a:r>
              <a:t>Building a team</a:t>
            </a:r>
          </a:p>
          <a:p>
            <a:pPr marL="220578" indent="-220578" defTabSz="457200">
              <a:buSzPct val="100000"/>
              <a:buChar char="•"/>
              <a:defRPr sz="1400"/>
            </a:pPr>
            <a:r>
              <a:t>The big up-front cost</a:t>
            </a:r>
          </a:p>
          <a:p>
            <a:pPr marL="220578" indent="-220578" defTabSz="457200">
              <a:buSzPct val="100000"/>
              <a:buChar char="•"/>
              <a:defRPr sz="1400"/>
            </a:pPr>
            <a:r>
              <a:t>Getting approval</a:t>
            </a:r>
          </a:p>
          <a:p>
            <a:pPr marL="220578" indent="-220578" defTabSz="457200">
              <a:buSzPct val="100000"/>
              <a:buChar char="•"/>
              <a:defRPr sz="1400"/>
            </a:pPr>
            <a:r>
              <a:t>All the planning</a:t>
            </a:r>
          </a:p>
          <a:p>
            <a:pPr defTabSz="457200">
              <a:defRPr sz="1400"/>
            </a:pPr>
            <a:endParaRPr/>
          </a:p>
          <a:p>
            <a:pPr defTabSz="457200">
              <a:defRPr sz="1400"/>
            </a:pPr>
            <a:r>
              <a:t>When we go an actually get into this redesign journey how does it go?</a:t>
            </a:r>
          </a:p>
        </p:txBody>
      </p:sp>
    </p:spTree>
    <p:extLst>
      <p:ext uri="{BB962C8B-B14F-4D97-AF65-F5344CB8AC3E}">
        <p14:creationId xmlns:p14="http://schemas.microsoft.com/office/powerpoint/2010/main" val="1448491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prstGeom prst="rect">
            <a:avLst/>
          </a:prstGeom>
        </p:spPr>
        <p:txBody>
          <a:bodyPr/>
          <a:lstStyle/>
          <a:p>
            <a:endParaRPr/>
          </a:p>
        </p:txBody>
      </p:sp>
      <p:sp>
        <p:nvSpPr>
          <p:cNvPr id="357" name="Shape 357"/>
          <p:cNvSpPr>
            <a:spLocks noGrp="1"/>
          </p:cNvSpPr>
          <p:nvPr>
            <p:ph type="body" sz="quarter" idx="1"/>
          </p:nvPr>
        </p:nvSpPr>
        <p:spPr>
          <a:prstGeom prst="rect">
            <a:avLst/>
          </a:prstGeom>
        </p:spPr>
        <p:txBody>
          <a:bodyPr/>
          <a:lstStyle/>
          <a:p>
            <a:pPr defTabSz="457200">
              <a:defRPr sz="1400"/>
            </a:pPr>
            <a:r>
              <a:t>I ask you … What are some of the emotions did you experience during your previous redesigns… let’s hear them! GO! (banter with the crowd for a bit - ask “why” after each response to dig deeper)</a:t>
            </a:r>
          </a:p>
          <a:p>
            <a:pPr defTabSz="457200">
              <a:defRPr sz="1400"/>
            </a:pPr>
            <a:r>
              <a:t>—</a:t>
            </a:r>
          </a:p>
          <a:p>
            <a:pPr defTabSz="457200">
              <a:defRPr sz="1400"/>
            </a:pPr>
            <a:r>
              <a:t>At HubSpot, we were curious about this exact question. We sent out a survey to our marketing audience and ask what emotions they experienced… We took the responses and put it into a word cloud… read to see it?</a:t>
            </a:r>
          </a:p>
        </p:txBody>
      </p:sp>
    </p:spTree>
    <p:extLst>
      <p:ext uri="{BB962C8B-B14F-4D97-AF65-F5344CB8AC3E}">
        <p14:creationId xmlns:p14="http://schemas.microsoft.com/office/powerpoint/2010/main" val="918387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noRot="1" noChangeAspect="1"/>
          </p:cNvSpPr>
          <p:nvPr>
            <p:ph type="sldImg"/>
          </p:nvPr>
        </p:nvSpPr>
        <p:spPr>
          <a:prstGeom prst="rect">
            <a:avLst/>
          </a:prstGeom>
        </p:spPr>
        <p:txBody>
          <a:bodyPr/>
          <a:lstStyle/>
          <a:p>
            <a:endParaRPr/>
          </a:p>
        </p:txBody>
      </p:sp>
      <p:sp>
        <p:nvSpPr>
          <p:cNvPr id="363" name="Shape 363"/>
          <p:cNvSpPr>
            <a:spLocks noGrp="1"/>
          </p:cNvSpPr>
          <p:nvPr>
            <p:ph type="body" sz="quarter" idx="1"/>
          </p:nvPr>
        </p:nvSpPr>
        <p:spPr>
          <a:prstGeom prst="rect">
            <a:avLst/>
          </a:prstGeom>
        </p:spPr>
        <p:txBody>
          <a:bodyPr/>
          <a:lstStyle/>
          <a:p>
            <a:pPr>
              <a:defRPr sz="1400"/>
            </a:pPr>
            <a:r>
              <a:t>Wowza! Looks pretty similar to what we just talked about. </a:t>
            </a:r>
          </a:p>
          <a:p>
            <a:pPr>
              <a:defRPr sz="1400"/>
            </a:pPr>
            <a:r>
              <a:t>Let’s narrow in on the most common responses. </a:t>
            </a:r>
          </a:p>
        </p:txBody>
      </p:sp>
    </p:spTree>
    <p:extLst>
      <p:ext uri="{BB962C8B-B14F-4D97-AF65-F5344CB8AC3E}">
        <p14:creationId xmlns:p14="http://schemas.microsoft.com/office/powerpoint/2010/main" val="13787163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Shape 374"/>
          <p:cNvSpPr>
            <a:spLocks noGrp="1" noRot="1" noChangeAspect="1"/>
          </p:cNvSpPr>
          <p:nvPr>
            <p:ph type="sldImg"/>
          </p:nvPr>
        </p:nvSpPr>
        <p:spPr>
          <a:prstGeom prst="rect">
            <a:avLst/>
          </a:prstGeom>
        </p:spPr>
        <p:txBody>
          <a:bodyPr/>
          <a:lstStyle/>
          <a:p>
            <a:endParaRPr/>
          </a:p>
        </p:txBody>
      </p:sp>
      <p:sp>
        <p:nvSpPr>
          <p:cNvPr id="375" name="Shape 375"/>
          <p:cNvSpPr>
            <a:spLocks noGrp="1"/>
          </p:cNvSpPr>
          <p:nvPr>
            <p:ph type="body" sz="quarter" idx="1"/>
          </p:nvPr>
        </p:nvSpPr>
        <p:spPr>
          <a:prstGeom prst="rect">
            <a:avLst/>
          </a:prstGeom>
        </p:spPr>
        <p:txBody>
          <a:bodyPr/>
          <a:lstStyle/>
          <a:p>
            <a:pPr>
              <a:defRPr sz="1400"/>
            </a:pPr>
            <a:r>
              <a:t>My favorite </a:t>
            </a:r>
          </a:p>
          <a:p>
            <a:pPr>
              <a:defRPr sz="1400"/>
            </a:pPr>
            <a:endParaRPr/>
          </a:p>
          <a:p>
            <a:pPr>
              <a:defRPr sz="1400"/>
            </a:pPr>
            <a:r>
              <a:t>HAHA </a:t>
            </a:r>
          </a:p>
          <a:p>
            <a:pPr>
              <a:defRPr sz="1400"/>
            </a:pPr>
            <a:r>
              <a:t>—</a:t>
            </a:r>
          </a:p>
          <a:p>
            <a:pPr>
              <a:defRPr sz="1400"/>
            </a:pPr>
            <a:r>
              <a:t>Why do these emotions happen during the project? </a:t>
            </a:r>
          </a:p>
        </p:txBody>
      </p:sp>
    </p:spTree>
    <p:extLst>
      <p:ext uri="{BB962C8B-B14F-4D97-AF65-F5344CB8AC3E}">
        <p14:creationId xmlns:p14="http://schemas.microsoft.com/office/powerpoint/2010/main" val="737697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Shape 381"/>
          <p:cNvSpPr>
            <a:spLocks noGrp="1" noRot="1" noChangeAspect="1"/>
          </p:cNvSpPr>
          <p:nvPr>
            <p:ph type="sldImg"/>
          </p:nvPr>
        </p:nvSpPr>
        <p:spPr>
          <a:prstGeom prst="rect">
            <a:avLst/>
          </a:prstGeom>
        </p:spPr>
        <p:txBody>
          <a:bodyPr/>
          <a:lstStyle/>
          <a:p>
            <a:endParaRPr/>
          </a:p>
        </p:txBody>
      </p:sp>
      <p:sp>
        <p:nvSpPr>
          <p:cNvPr id="382" name="Shape 382"/>
          <p:cNvSpPr>
            <a:spLocks noGrp="1"/>
          </p:cNvSpPr>
          <p:nvPr>
            <p:ph type="body" sz="quarter" idx="1"/>
          </p:nvPr>
        </p:nvSpPr>
        <p:spPr>
          <a:prstGeom prst="rect">
            <a:avLst/>
          </a:prstGeom>
        </p:spPr>
        <p:txBody>
          <a:bodyPr/>
          <a:lstStyle/>
          <a:p>
            <a:pPr>
              <a:defRPr sz="1400"/>
            </a:pPr>
            <a:r>
              <a:t>Because every single redesign inevitably runs over-budget and gets delivered late. </a:t>
            </a:r>
          </a:p>
          <a:p>
            <a:pPr>
              <a:defRPr sz="1400"/>
            </a:pPr>
            <a:endParaRPr/>
          </a:p>
          <a:p>
            <a:pPr>
              <a:defRPr sz="1400"/>
            </a:pPr>
            <a:r>
              <a:t>Think about your previous web design projects. Did they get launched on time? Did they stay in-scope and on-budget?</a:t>
            </a:r>
          </a:p>
          <a:p>
            <a:pPr>
              <a:defRPr sz="1400"/>
            </a:pPr>
            <a:r>
              <a:t>If you’ve experienced either of these in the past, raise your hand (raise your hand as you say this) and say “I”.</a:t>
            </a:r>
          </a:p>
          <a:p>
            <a:pPr marL="140368" indent="-140368">
              <a:buSzPct val="100000"/>
              <a:buChar char="*"/>
              <a:defRPr sz="1400" i="1"/>
            </a:pPr>
            <a:r>
              <a:t>everyone will raise their hand *</a:t>
            </a:r>
          </a:p>
          <a:p>
            <a:pPr>
              <a:defRPr sz="1400"/>
            </a:pPr>
            <a:r>
              <a:t>Oh weird… everyone in the room!</a:t>
            </a:r>
          </a:p>
          <a:p>
            <a:pPr>
              <a:defRPr sz="1400"/>
            </a:pPr>
            <a:endParaRPr/>
          </a:p>
          <a:p>
            <a:pPr>
              <a:defRPr sz="1400"/>
            </a:pPr>
            <a:r>
              <a:t>An this is similar to the the unexpected storm that Edmund and his team were stuck in! </a:t>
            </a:r>
          </a:p>
        </p:txBody>
      </p:sp>
    </p:spTree>
    <p:extLst>
      <p:ext uri="{BB962C8B-B14F-4D97-AF65-F5344CB8AC3E}">
        <p14:creationId xmlns:p14="http://schemas.microsoft.com/office/powerpoint/2010/main" val="1066368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Shape 389"/>
          <p:cNvSpPr>
            <a:spLocks noGrp="1" noRot="1" noChangeAspect="1"/>
          </p:cNvSpPr>
          <p:nvPr>
            <p:ph type="sldImg"/>
          </p:nvPr>
        </p:nvSpPr>
        <p:spPr>
          <a:prstGeom prst="rect">
            <a:avLst/>
          </a:prstGeom>
        </p:spPr>
        <p:txBody>
          <a:bodyPr/>
          <a:lstStyle/>
          <a:p>
            <a:endParaRPr/>
          </a:p>
        </p:txBody>
      </p:sp>
      <p:sp>
        <p:nvSpPr>
          <p:cNvPr id="390" name="Shape 390"/>
          <p:cNvSpPr>
            <a:spLocks noGrp="1"/>
          </p:cNvSpPr>
          <p:nvPr>
            <p:ph type="body" sz="quarter" idx="1"/>
          </p:nvPr>
        </p:nvSpPr>
        <p:spPr>
          <a:prstGeom prst="rect">
            <a:avLst/>
          </a:prstGeom>
        </p:spPr>
        <p:txBody>
          <a:bodyPr/>
          <a:lstStyle/>
          <a:p>
            <a:pPr>
              <a:defRPr sz="1400"/>
            </a:pPr>
            <a:r>
              <a:t>And so over the years I’ve been involved in the web design and marketing world, I’ve come to make an observation. </a:t>
            </a:r>
            <a:br/>
            <a:r>
              <a:t/>
            </a:r>
            <a:br/>
            <a:r>
              <a:t>The traditional web design process is VERY risky! … for all of those reasons we just mentioned. </a:t>
            </a:r>
          </a:p>
          <a:p>
            <a:pPr>
              <a:defRPr sz="1400"/>
            </a:pPr>
            <a:r>
              <a:t/>
            </a:r>
            <a:br/>
            <a:r>
              <a:t>(long pause - change spots on stage)</a:t>
            </a:r>
          </a:p>
        </p:txBody>
      </p:sp>
    </p:spTree>
    <p:extLst>
      <p:ext uri="{BB962C8B-B14F-4D97-AF65-F5344CB8AC3E}">
        <p14:creationId xmlns:p14="http://schemas.microsoft.com/office/powerpoint/2010/main" val="1701420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Shape 396"/>
          <p:cNvSpPr>
            <a:spLocks noGrp="1" noRot="1" noChangeAspect="1"/>
          </p:cNvSpPr>
          <p:nvPr>
            <p:ph type="sldImg"/>
          </p:nvPr>
        </p:nvSpPr>
        <p:spPr>
          <a:prstGeom prst="rect">
            <a:avLst/>
          </a:prstGeom>
        </p:spPr>
        <p:txBody>
          <a:bodyPr/>
          <a:lstStyle/>
          <a:p>
            <a:endParaRPr/>
          </a:p>
        </p:txBody>
      </p:sp>
      <p:sp>
        <p:nvSpPr>
          <p:cNvPr id="397" name="Shape 397"/>
          <p:cNvSpPr>
            <a:spLocks noGrp="1"/>
          </p:cNvSpPr>
          <p:nvPr>
            <p:ph type="body" sz="quarter" idx="1"/>
          </p:nvPr>
        </p:nvSpPr>
        <p:spPr>
          <a:prstGeom prst="rect">
            <a:avLst/>
          </a:prstGeom>
        </p:spPr>
        <p:txBody>
          <a:bodyPr/>
          <a:lstStyle/>
          <a:p>
            <a:pPr>
              <a:defRPr sz="1400"/>
            </a:pPr>
            <a:r>
              <a:t>BUT - We (hopefully, haha) make it out alive…. get the website launched … and holy crap is everyone happy to get it over with. </a:t>
            </a:r>
            <a:br/>
            <a:r>
              <a:t>It’s been such a struggle, we are so happy to get it out the door and move on to other things. </a:t>
            </a:r>
          </a:p>
          <a:p>
            <a:pPr>
              <a:defRPr sz="1400"/>
            </a:pPr>
            <a:endParaRPr/>
          </a:p>
          <a:p>
            <a:pPr>
              <a:defRPr sz="1400"/>
            </a:pPr>
            <a:r>
              <a:t>(long pause)</a:t>
            </a:r>
          </a:p>
          <a:p>
            <a:pPr>
              <a:defRPr sz="1400"/>
            </a:pPr>
            <a:endParaRPr/>
          </a:p>
          <a:p>
            <a:pPr>
              <a:defRPr sz="1400"/>
            </a:pPr>
            <a:r>
              <a:t>Well we asked another question on our survey… </a:t>
            </a:r>
          </a:p>
        </p:txBody>
      </p:sp>
    </p:spTree>
    <p:extLst>
      <p:ext uri="{BB962C8B-B14F-4D97-AF65-F5344CB8AC3E}">
        <p14:creationId xmlns:p14="http://schemas.microsoft.com/office/powerpoint/2010/main" val="20357518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Shape 401"/>
          <p:cNvSpPr>
            <a:spLocks noGrp="1" noRot="1" noChangeAspect="1"/>
          </p:cNvSpPr>
          <p:nvPr>
            <p:ph type="sldImg"/>
          </p:nvPr>
        </p:nvSpPr>
        <p:spPr>
          <a:prstGeom prst="rect">
            <a:avLst/>
          </a:prstGeom>
        </p:spPr>
        <p:txBody>
          <a:bodyPr/>
          <a:lstStyle/>
          <a:p>
            <a:endParaRPr/>
          </a:p>
        </p:txBody>
      </p:sp>
      <p:sp>
        <p:nvSpPr>
          <p:cNvPr id="402" name="Shape 402"/>
          <p:cNvSpPr>
            <a:spLocks noGrp="1"/>
          </p:cNvSpPr>
          <p:nvPr>
            <p:ph type="body" sz="quarter" idx="1"/>
          </p:nvPr>
        </p:nvSpPr>
        <p:spPr>
          <a:prstGeom prst="rect">
            <a:avLst/>
          </a:prstGeom>
        </p:spPr>
        <p:txBody>
          <a:bodyPr/>
          <a:lstStyle/>
          <a:p>
            <a:pPr defTabSz="457200">
              <a:defRPr sz="1400"/>
            </a:pPr>
            <a:r>
              <a:t>How important is your website to your business. </a:t>
            </a:r>
            <a:br/>
            <a:r>
              <a:t>… just think about that for a second. (long pause). </a:t>
            </a:r>
          </a:p>
          <a:p>
            <a:pPr defTabSz="457200">
              <a:defRPr sz="1400"/>
            </a:pPr>
            <a:r>
              <a:t>… How would your business perform if your website disappeared tonight? (long pause). </a:t>
            </a:r>
          </a:p>
          <a:p>
            <a:pPr defTabSz="457200">
              <a:defRPr sz="1400"/>
            </a:pPr>
            <a:r>
              <a:t>——</a:t>
            </a:r>
          </a:p>
          <a:p>
            <a:pPr defTabSz="457200">
              <a:defRPr sz="1400"/>
            </a:pPr>
            <a:r>
              <a:t>Here’s what we found out…</a:t>
            </a:r>
          </a:p>
        </p:txBody>
      </p:sp>
    </p:spTree>
    <p:extLst>
      <p:ext uri="{BB962C8B-B14F-4D97-AF65-F5344CB8AC3E}">
        <p14:creationId xmlns:p14="http://schemas.microsoft.com/office/powerpoint/2010/main" val="1172114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Shape 259"/>
          <p:cNvSpPr>
            <a:spLocks noGrp="1" noRot="1" noChangeAspect="1"/>
          </p:cNvSpPr>
          <p:nvPr>
            <p:ph type="sldImg"/>
          </p:nvPr>
        </p:nvSpPr>
        <p:spPr>
          <a:prstGeom prst="rect">
            <a:avLst/>
          </a:prstGeom>
        </p:spPr>
        <p:txBody>
          <a:bodyPr/>
          <a:lstStyle/>
          <a:p>
            <a:endParaRPr/>
          </a:p>
        </p:txBody>
      </p:sp>
      <p:sp>
        <p:nvSpPr>
          <p:cNvPr id="260" name="Shape 260"/>
          <p:cNvSpPr>
            <a:spLocks noGrp="1"/>
          </p:cNvSpPr>
          <p:nvPr>
            <p:ph type="body" sz="quarter" idx="1"/>
          </p:nvPr>
        </p:nvSpPr>
        <p:spPr>
          <a:prstGeom prst="rect">
            <a:avLst/>
          </a:prstGeom>
        </p:spPr>
        <p:txBody>
          <a:bodyPr/>
          <a:lstStyle>
            <a:lvl1pPr>
              <a:defRPr sz="1400"/>
            </a:lvl1pPr>
          </a:lstStyle>
          <a:p>
            <a:r>
              <a:t>to reach the peak of Mount Everest, 29,000 feet above sea level. This had never been accomplished before. Now, that’s not to say it had never been attempted before. Many had attempted this journey and perished along the way.</a:t>
            </a:r>
          </a:p>
        </p:txBody>
      </p:sp>
    </p:spTree>
    <p:extLst>
      <p:ext uri="{BB962C8B-B14F-4D97-AF65-F5344CB8AC3E}">
        <p14:creationId xmlns:p14="http://schemas.microsoft.com/office/powerpoint/2010/main" val="1836993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Shape 433"/>
          <p:cNvSpPr>
            <a:spLocks noGrp="1" noRot="1" noChangeAspect="1"/>
          </p:cNvSpPr>
          <p:nvPr>
            <p:ph type="sldImg"/>
          </p:nvPr>
        </p:nvSpPr>
        <p:spPr>
          <a:prstGeom prst="rect">
            <a:avLst/>
          </a:prstGeom>
        </p:spPr>
        <p:txBody>
          <a:bodyPr/>
          <a:lstStyle/>
          <a:p>
            <a:endParaRPr/>
          </a:p>
        </p:txBody>
      </p:sp>
      <p:sp>
        <p:nvSpPr>
          <p:cNvPr id="434" name="Shape 434"/>
          <p:cNvSpPr>
            <a:spLocks noGrp="1"/>
          </p:cNvSpPr>
          <p:nvPr>
            <p:ph type="body" sz="quarter" idx="1"/>
          </p:nvPr>
        </p:nvSpPr>
        <p:spPr>
          <a:prstGeom prst="rect">
            <a:avLst/>
          </a:prstGeom>
        </p:spPr>
        <p:txBody>
          <a:bodyPr/>
          <a:lstStyle/>
          <a:p>
            <a:pPr>
              <a:defRPr sz="1400"/>
            </a:pPr>
            <a:r>
              <a:t>Marketers seem to all agree, their website is pretty damn important to growing their business! </a:t>
            </a:r>
            <a:br/>
            <a:r>
              <a:t>How many here agree? - Raise your hand (raise your hand as you say this) and say “I”!</a:t>
            </a:r>
          </a:p>
          <a:p>
            <a:pPr>
              <a:defRPr sz="1400"/>
            </a:pPr>
            <a:endParaRPr/>
          </a:p>
          <a:p>
            <a:pPr>
              <a:defRPr sz="1400"/>
            </a:pPr>
            <a:r>
              <a:t>OK - Seems like we’re all in agreement that our website is pretty damn important to our business. </a:t>
            </a:r>
            <a:br/>
            <a:r>
              <a:t>Here’s my follow up question. </a:t>
            </a:r>
          </a:p>
        </p:txBody>
      </p:sp>
    </p:spTree>
    <p:extLst>
      <p:ext uri="{BB962C8B-B14F-4D97-AF65-F5344CB8AC3E}">
        <p14:creationId xmlns:p14="http://schemas.microsoft.com/office/powerpoint/2010/main" val="8566049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Shape 438"/>
          <p:cNvSpPr>
            <a:spLocks noGrp="1" noRot="1" noChangeAspect="1"/>
          </p:cNvSpPr>
          <p:nvPr>
            <p:ph type="sldImg"/>
          </p:nvPr>
        </p:nvSpPr>
        <p:spPr>
          <a:prstGeom prst="rect">
            <a:avLst/>
          </a:prstGeom>
        </p:spPr>
        <p:txBody>
          <a:bodyPr/>
          <a:lstStyle/>
          <a:p>
            <a:endParaRPr/>
          </a:p>
        </p:txBody>
      </p:sp>
      <p:sp>
        <p:nvSpPr>
          <p:cNvPr id="439" name="Shape 439"/>
          <p:cNvSpPr>
            <a:spLocks noGrp="1"/>
          </p:cNvSpPr>
          <p:nvPr>
            <p:ph type="body" sz="quarter" idx="1"/>
          </p:nvPr>
        </p:nvSpPr>
        <p:spPr>
          <a:prstGeom prst="rect">
            <a:avLst/>
          </a:prstGeom>
        </p:spPr>
        <p:txBody>
          <a:bodyPr/>
          <a:lstStyle/>
          <a:p>
            <a:pPr defTabSz="457200">
              <a:defRPr sz="1400"/>
            </a:pPr>
            <a:r>
              <a:t>How often do you make impactful improvements to your website?</a:t>
            </a:r>
          </a:p>
          <a:p>
            <a:pPr defTabSz="457200">
              <a:defRPr sz="1400"/>
            </a:pPr>
            <a:r>
              <a:t>(pause and smile - look at the crowd)</a:t>
            </a:r>
          </a:p>
          <a:p>
            <a:pPr defTabSz="457200">
              <a:defRPr sz="1400"/>
            </a:pPr>
            <a:r>
              <a:t>——</a:t>
            </a:r>
          </a:p>
          <a:p>
            <a:pPr defTabSz="457200">
              <a:defRPr sz="1400"/>
            </a:pPr>
            <a:r>
              <a:t>By a show of hands … and no lying, what did your mother tell you about lying… who here makes impactful improvements to their website</a:t>
            </a:r>
          </a:p>
          <a:p>
            <a:pPr marL="140368" indent="-140368" defTabSz="457200">
              <a:buSzPct val="100000"/>
              <a:buChar char="•"/>
              <a:defRPr sz="1400"/>
            </a:pPr>
            <a:r>
              <a:t>At least once a year? - keep your hands up</a:t>
            </a:r>
          </a:p>
          <a:p>
            <a:pPr marL="140368" indent="-140368" defTabSz="457200">
              <a:buSzPct val="100000"/>
              <a:buChar char="•"/>
              <a:defRPr sz="1400"/>
            </a:pPr>
            <a:r>
              <a:t>Every quarter?</a:t>
            </a:r>
          </a:p>
          <a:p>
            <a:pPr marL="140368" indent="-140368" defTabSz="457200">
              <a:buSzPct val="100000"/>
              <a:buChar char="•"/>
              <a:defRPr sz="1400"/>
            </a:pPr>
            <a:r>
              <a:t>Every month? </a:t>
            </a:r>
          </a:p>
          <a:p>
            <a:pPr marL="140368" indent="-140368" defTabSz="457200">
              <a:buSzPct val="100000"/>
              <a:buChar char="•"/>
              <a:defRPr sz="1400"/>
            </a:pPr>
            <a:r>
              <a:t>Every week? </a:t>
            </a:r>
          </a:p>
          <a:p>
            <a:pPr defTabSz="457200">
              <a:defRPr sz="1400"/>
            </a:pPr>
            <a:endParaRPr/>
          </a:p>
          <a:p>
            <a:pPr defTabSz="457200">
              <a:defRPr sz="1400"/>
            </a:pPr>
            <a:r>
              <a:t>Interesting. Seems we all agree that the website is critical to our business, yet we </a:t>
            </a:r>
          </a:p>
          <a:p>
            <a:pPr defTabSz="457200">
              <a:defRPr sz="1400"/>
            </a:pPr>
            <a:endParaRPr/>
          </a:p>
          <a:p>
            <a:pPr defTabSz="457200">
              <a:defRPr sz="1400"/>
            </a:pPr>
            <a:r>
              <a:t>Well you are not alone… here’s what we found in our survey… </a:t>
            </a:r>
          </a:p>
        </p:txBody>
      </p:sp>
    </p:spTree>
    <p:extLst>
      <p:ext uri="{BB962C8B-B14F-4D97-AF65-F5344CB8AC3E}">
        <p14:creationId xmlns:p14="http://schemas.microsoft.com/office/powerpoint/2010/main" val="2294789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Shape 454"/>
          <p:cNvSpPr>
            <a:spLocks noGrp="1" noRot="1" noChangeAspect="1"/>
          </p:cNvSpPr>
          <p:nvPr>
            <p:ph type="sldImg"/>
          </p:nvPr>
        </p:nvSpPr>
        <p:spPr>
          <a:xfrm>
            <a:off x="381000" y="685800"/>
            <a:ext cx="6096000" cy="3429000"/>
          </a:xfrm>
          <a:prstGeom prst="rect">
            <a:avLst/>
          </a:prstGeom>
        </p:spPr>
        <p:txBody>
          <a:bodyPr/>
          <a:lstStyle/>
          <a:p>
            <a:endParaRPr/>
          </a:p>
        </p:txBody>
      </p:sp>
      <p:sp>
        <p:nvSpPr>
          <p:cNvPr id="455" name="Shape 455"/>
          <p:cNvSpPr>
            <a:spLocks noGrp="1"/>
          </p:cNvSpPr>
          <p:nvPr>
            <p:ph type="body" sz="quarter" idx="1"/>
          </p:nvPr>
        </p:nvSpPr>
        <p:spPr>
          <a:prstGeom prst="rect">
            <a:avLst/>
          </a:prstGeom>
        </p:spPr>
        <p:txBody>
          <a:bodyPr/>
          <a:lstStyle/>
          <a:p>
            <a:pPr>
              <a:defRPr sz="1400"/>
            </a:pPr>
            <a:r>
              <a:t>42% of marketers say they only make improvements yearly OR not until they have to redesign! </a:t>
            </a:r>
          </a:p>
          <a:p>
            <a:pPr>
              <a:defRPr sz="1400"/>
            </a:pPr>
            <a:r>
              <a:t>and</a:t>
            </a:r>
          </a:p>
          <a:p>
            <a:pPr>
              <a:defRPr sz="1400"/>
            </a:pPr>
            <a:r>
              <a:t>75% say they only make updates four times a year. </a:t>
            </a:r>
          </a:p>
          <a:p>
            <a:pPr>
              <a:defRPr sz="1400"/>
            </a:pPr>
            <a:endParaRPr/>
          </a:p>
          <a:p>
            <a:pPr>
              <a:defRPr sz="1400"/>
            </a:pPr>
            <a:r>
              <a:t>… interesting… (long pause). </a:t>
            </a:r>
            <a:br/>
            <a:r>
              <a:t/>
            </a:r>
            <a:br/>
            <a:r>
              <a:rPr b="1"/>
              <a:t>If this wasn’t enough,</a:t>
            </a:r>
            <a:r>
              <a:t> it’s my </a:t>
            </a:r>
          </a:p>
        </p:txBody>
      </p:sp>
    </p:spTree>
    <p:extLst>
      <p:ext uri="{BB962C8B-B14F-4D97-AF65-F5344CB8AC3E}">
        <p14:creationId xmlns:p14="http://schemas.microsoft.com/office/powerpoint/2010/main" val="21195830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Shape 479"/>
          <p:cNvSpPr>
            <a:spLocks noGrp="1" noRot="1" noChangeAspect="1"/>
          </p:cNvSpPr>
          <p:nvPr>
            <p:ph type="sldImg"/>
          </p:nvPr>
        </p:nvSpPr>
        <p:spPr>
          <a:prstGeom prst="rect">
            <a:avLst/>
          </a:prstGeom>
        </p:spPr>
        <p:txBody>
          <a:bodyPr/>
          <a:lstStyle/>
          <a:p>
            <a:endParaRPr/>
          </a:p>
        </p:txBody>
      </p:sp>
      <p:sp>
        <p:nvSpPr>
          <p:cNvPr id="480" name="Shape 480"/>
          <p:cNvSpPr>
            <a:spLocks noGrp="1"/>
          </p:cNvSpPr>
          <p:nvPr>
            <p:ph type="body" sz="quarter" idx="1"/>
          </p:nvPr>
        </p:nvSpPr>
        <p:spPr>
          <a:prstGeom prst="rect">
            <a:avLst/>
          </a:prstGeom>
        </p:spPr>
        <p:txBody>
          <a:bodyPr/>
          <a:lstStyle/>
          <a:p>
            <a:pPr>
              <a:defRPr sz="1400"/>
            </a:pPr>
            <a:r>
              <a:t>We typically have a site for just about two years, with very minimal updates… until it becomes so outdated, and performs so poorly, that we have to embark on this three-to-six month website redesign journey. </a:t>
            </a:r>
          </a:p>
          <a:p>
            <a:pPr>
              <a:defRPr sz="1400"/>
            </a:pPr>
            <a:endParaRPr/>
          </a:p>
          <a:p>
            <a:pPr>
              <a:defRPr sz="1400"/>
            </a:pPr>
            <a:r>
              <a:t>Now, what happens during those three months? The design team must make a bunch of decisions. </a:t>
            </a:r>
          </a:p>
          <a:p>
            <a:pPr marL="140368" indent="-140368">
              <a:buSzPct val="100000"/>
              <a:buChar char="•"/>
              <a:defRPr sz="1400"/>
            </a:pPr>
            <a:r>
              <a:t>For example, we must talk to the client, think about the best practices, consider the industry standards, and evaluate, what’s worked well in the past.</a:t>
            </a:r>
          </a:p>
          <a:p>
            <a:pPr>
              <a:defRPr sz="1400"/>
            </a:pPr>
            <a:endParaRPr/>
          </a:p>
          <a:p>
            <a:pPr>
              <a:defRPr sz="1400"/>
            </a:pPr>
            <a:r>
              <a:t>When you launch a website, it’s nothing more than thousands of little decisions, and little guesses that are wrapped up into a hypothesis of what we think will perform well. The problem is when we launch the next site, we don’t ever go back and validate the hypothesis. We just cross our fingers and hope that it performs well. Then, it sits for a year and a half to two years. That’s crazy. </a:t>
            </a:r>
          </a:p>
        </p:txBody>
      </p:sp>
    </p:spTree>
    <p:extLst>
      <p:ext uri="{BB962C8B-B14F-4D97-AF65-F5344CB8AC3E}">
        <p14:creationId xmlns:p14="http://schemas.microsoft.com/office/powerpoint/2010/main" val="3217032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Shape 484"/>
          <p:cNvSpPr>
            <a:spLocks noGrp="1" noRot="1" noChangeAspect="1"/>
          </p:cNvSpPr>
          <p:nvPr>
            <p:ph type="sldImg"/>
          </p:nvPr>
        </p:nvSpPr>
        <p:spPr>
          <a:prstGeom prst="rect">
            <a:avLst/>
          </a:prstGeom>
        </p:spPr>
        <p:txBody>
          <a:bodyPr/>
          <a:lstStyle/>
          <a:p>
            <a:endParaRPr/>
          </a:p>
        </p:txBody>
      </p:sp>
      <p:sp>
        <p:nvSpPr>
          <p:cNvPr id="485" name="Shape 485"/>
          <p:cNvSpPr>
            <a:spLocks noGrp="1"/>
          </p:cNvSpPr>
          <p:nvPr>
            <p:ph type="body" sz="quarter" idx="1"/>
          </p:nvPr>
        </p:nvSpPr>
        <p:spPr>
          <a:prstGeom prst="rect">
            <a:avLst/>
          </a:prstGeom>
        </p:spPr>
        <p:txBody>
          <a:bodyPr/>
          <a:lstStyle/>
          <a:p>
            <a:pPr defTabSz="457200">
              <a:defRPr sz="1400"/>
            </a:pPr>
            <a:r>
              <a:t>Your website is our #1 marketing asset - it’s where we’re driving everyone to and is often the first impression new prospects get. </a:t>
            </a:r>
          </a:p>
          <a:p>
            <a:pPr defTabSz="457200">
              <a:defRPr sz="1400"/>
            </a:pPr>
            <a:endParaRPr/>
          </a:p>
          <a:p>
            <a:pPr defTabSz="457200">
              <a:defRPr sz="1400"/>
            </a:pPr>
            <a:r>
              <a:t>It’s our #1 sales person - working around the clock, 24/7 educating prospects, nurturing them down the funnel and closing them into revenue. </a:t>
            </a:r>
          </a:p>
        </p:txBody>
      </p:sp>
    </p:spTree>
    <p:extLst>
      <p:ext uri="{BB962C8B-B14F-4D97-AF65-F5344CB8AC3E}">
        <p14:creationId xmlns:p14="http://schemas.microsoft.com/office/powerpoint/2010/main" val="1650368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Shape 500"/>
          <p:cNvSpPr>
            <a:spLocks noGrp="1" noRot="1" noChangeAspect="1"/>
          </p:cNvSpPr>
          <p:nvPr>
            <p:ph type="sldImg"/>
          </p:nvPr>
        </p:nvSpPr>
        <p:spPr>
          <a:prstGeom prst="rect">
            <a:avLst/>
          </a:prstGeom>
        </p:spPr>
        <p:txBody>
          <a:bodyPr/>
          <a:lstStyle/>
          <a:p>
            <a:endParaRPr/>
          </a:p>
        </p:txBody>
      </p:sp>
      <p:sp>
        <p:nvSpPr>
          <p:cNvPr id="501" name="Shape 501"/>
          <p:cNvSpPr>
            <a:spLocks noGrp="1"/>
          </p:cNvSpPr>
          <p:nvPr>
            <p:ph type="body" sz="quarter" idx="1"/>
          </p:nvPr>
        </p:nvSpPr>
        <p:spPr>
          <a:prstGeom prst="rect">
            <a:avLst/>
          </a:prstGeom>
        </p:spPr>
        <p:txBody>
          <a:bodyPr/>
          <a:lstStyle>
            <a:lvl1pPr>
              <a:defRPr sz="1400"/>
            </a:lvl1pPr>
          </a:lstStyle>
          <a:p>
            <a:r>
              <a:t>And yet, we let it sit for a year and a half to two years with very minimal updates.</a:t>
            </a:r>
          </a:p>
        </p:txBody>
      </p:sp>
    </p:spTree>
    <p:extLst>
      <p:ext uri="{BB962C8B-B14F-4D97-AF65-F5344CB8AC3E}">
        <p14:creationId xmlns:p14="http://schemas.microsoft.com/office/powerpoint/2010/main" val="8383426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Shape 506"/>
          <p:cNvSpPr>
            <a:spLocks noGrp="1" noRot="1" noChangeAspect="1"/>
          </p:cNvSpPr>
          <p:nvPr>
            <p:ph type="sldImg"/>
          </p:nvPr>
        </p:nvSpPr>
        <p:spPr>
          <a:prstGeom prst="rect">
            <a:avLst/>
          </a:prstGeom>
        </p:spPr>
        <p:txBody>
          <a:bodyPr/>
          <a:lstStyle/>
          <a:p>
            <a:endParaRPr/>
          </a:p>
        </p:txBody>
      </p:sp>
      <p:sp>
        <p:nvSpPr>
          <p:cNvPr id="507" name="Shape 507"/>
          <p:cNvSpPr>
            <a:spLocks noGrp="1"/>
          </p:cNvSpPr>
          <p:nvPr>
            <p:ph type="body" sz="quarter" idx="1"/>
          </p:nvPr>
        </p:nvSpPr>
        <p:spPr>
          <a:prstGeom prst="rect">
            <a:avLst/>
          </a:prstGeom>
        </p:spPr>
        <p:txBody>
          <a:bodyPr/>
          <a:lstStyle/>
          <a:p>
            <a:pPr>
              <a:defRPr sz="1400"/>
            </a:pPr>
            <a:r>
              <a:t>And so my second observation is that the traditional web design process is also setting you up for poor results. </a:t>
            </a:r>
          </a:p>
          <a:p>
            <a:pPr marL="140368" indent="-140368">
              <a:buSzPct val="100000"/>
              <a:buChar char="•"/>
              <a:defRPr sz="1400"/>
            </a:pPr>
            <a:r>
              <a:t>We are launching a site based on thousands of assumptions</a:t>
            </a:r>
          </a:p>
          <a:p>
            <a:pPr marL="140368" indent="-140368">
              <a:buSzPct val="100000"/>
              <a:buChar char="•"/>
              <a:defRPr sz="1400"/>
            </a:pPr>
            <a:r>
              <a:t>Then not touching it for a year or more! </a:t>
            </a:r>
            <a:br/>
            <a:endParaRPr/>
          </a:p>
          <a:p>
            <a:pPr>
              <a:defRPr sz="1400"/>
            </a:pPr>
            <a:r>
              <a:t>——</a:t>
            </a:r>
          </a:p>
          <a:p>
            <a:pPr>
              <a:defRPr sz="1400"/>
            </a:pPr>
            <a:r>
              <a:t>These two observations have lead me to come to my thesis… (long pause)</a:t>
            </a:r>
          </a:p>
        </p:txBody>
      </p:sp>
    </p:spTree>
    <p:extLst>
      <p:ext uri="{BB962C8B-B14F-4D97-AF65-F5344CB8AC3E}">
        <p14:creationId xmlns:p14="http://schemas.microsoft.com/office/powerpoint/2010/main" val="3846097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Shape 511"/>
          <p:cNvSpPr>
            <a:spLocks noGrp="1" noRot="1" noChangeAspect="1"/>
          </p:cNvSpPr>
          <p:nvPr>
            <p:ph type="sldImg"/>
          </p:nvPr>
        </p:nvSpPr>
        <p:spPr>
          <a:prstGeom prst="rect">
            <a:avLst/>
          </a:prstGeom>
        </p:spPr>
        <p:txBody>
          <a:bodyPr/>
          <a:lstStyle/>
          <a:p>
            <a:endParaRPr/>
          </a:p>
        </p:txBody>
      </p:sp>
      <p:sp>
        <p:nvSpPr>
          <p:cNvPr id="512" name="Shape 512"/>
          <p:cNvSpPr>
            <a:spLocks noGrp="1"/>
          </p:cNvSpPr>
          <p:nvPr>
            <p:ph type="body" sz="quarter" idx="1"/>
          </p:nvPr>
        </p:nvSpPr>
        <p:spPr>
          <a:prstGeom prst="rect">
            <a:avLst/>
          </a:prstGeom>
        </p:spPr>
        <p:txBody>
          <a:bodyPr/>
          <a:lstStyle/>
          <a:p>
            <a:pPr defTabSz="457200">
              <a:defRPr sz="1400"/>
            </a:pPr>
            <a:r>
              <a:t>The traditional web design process is BROKEN. (long pause). </a:t>
            </a:r>
          </a:p>
          <a:p>
            <a:pPr defTabSz="457200">
              <a:defRPr sz="1400"/>
            </a:pPr>
            <a:endParaRPr/>
          </a:p>
          <a:p>
            <a:pPr defTabSz="457200">
              <a:defRPr sz="1400"/>
            </a:pPr>
            <a:r>
              <a:t>All of these challenges, headaches and poor results associated with Traditional Web Design is not for a lack of talent. </a:t>
            </a:r>
          </a:p>
          <a:p>
            <a:pPr defTabSz="457200">
              <a:defRPr sz="1400"/>
            </a:pPr>
            <a:r>
              <a:t>It’s not even from a lack of resources… (short pause)</a:t>
            </a:r>
          </a:p>
          <a:p>
            <a:pPr defTabSz="457200">
              <a:defRPr sz="1400"/>
            </a:pPr>
            <a:endParaRPr/>
          </a:p>
          <a:p>
            <a:pPr defTabSz="457200">
              <a:defRPr sz="1400"/>
            </a:pPr>
            <a:r>
              <a:t>It’s simply because we have all been playing with a broken playbook. We have been setting ourselves up for failure and headache before we even begin the project. (long pause)</a:t>
            </a:r>
          </a:p>
        </p:txBody>
      </p:sp>
    </p:spTree>
    <p:extLst>
      <p:ext uri="{BB962C8B-B14F-4D97-AF65-F5344CB8AC3E}">
        <p14:creationId xmlns:p14="http://schemas.microsoft.com/office/powerpoint/2010/main" val="2101395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Shape 518"/>
          <p:cNvSpPr>
            <a:spLocks noGrp="1" noRot="1" noChangeAspect="1"/>
          </p:cNvSpPr>
          <p:nvPr>
            <p:ph type="sldImg"/>
          </p:nvPr>
        </p:nvSpPr>
        <p:spPr>
          <a:prstGeom prst="rect">
            <a:avLst/>
          </a:prstGeom>
        </p:spPr>
        <p:txBody>
          <a:bodyPr/>
          <a:lstStyle/>
          <a:p>
            <a:endParaRPr/>
          </a:p>
        </p:txBody>
      </p:sp>
      <p:sp>
        <p:nvSpPr>
          <p:cNvPr id="519" name="Shape 519"/>
          <p:cNvSpPr>
            <a:spLocks noGrp="1"/>
          </p:cNvSpPr>
          <p:nvPr>
            <p:ph type="body" sz="quarter" idx="1"/>
          </p:nvPr>
        </p:nvSpPr>
        <p:spPr>
          <a:prstGeom prst="rect">
            <a:avLst/>
          </a:prstGeom>
        </p:spPr>
        <p:txBody>
          <a:bodyPr/>
          <a:lstStyle/>
          <a:p>
            <a:pPr>
              <a:defRPr sz="1400"/>
            </a:pPr>
            <a:r>
              <a:t>You may be asking yourself, “Luke, what am I supposed to do? Is this just the way things are? Do I just have to accept this?” Well, that’s what we’ve done up to this point. We’ve just accepted that this is the way we have to build websites. All these headaches, all these risks, and these suboptimal results are just part of the game. </a:t>
            </a:r>
          </a:p>
          <a:p>
            <a:pPr>
              <a:defRPr sz="1400"/>
            </a:pPr>
            <a:endParaRPr/>
          </a:p>
          <a:p>
            <a:pPr>
              <a:defRPr sz="1400"/>
            </a:pPr>
            <a:r>
              <a:t>But there is a better way.</a:t>
            </a:r>
          </a:p>
        </p:txBody>
      </p:sp>
    </p:spTree>
    <p:extLst>
      <p:ext uri="{BB962C8B-B14F-4D97-AF65-F5344CB8AC3E}">
        <p14:creationId xmlns:p14="http://schemas.microsoft.com/office/powerpoint/2010/main" val="1351746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 name="Shape 524"/>
          <p:cNvSpPr>
            <a:spLocks noGrp="1" noRot="1" noChangeAspect="1"/>
          </p:cNvSpPr>
          <p:nvPr>
            <p:ph type="sldImg"/>
          </p:nvPr>
        </p:nvSpPr>
        <p:spPr>
          <a:prstGeom prst="rect">
            <a:avLst/>
          </a:prstGeom>
        </p:spPr>
        <p:txBody>
          <a:bodyPr/>
          <a:lstStyle/>
          <a:p>
            <a:endParaRPr/>
          </a:p>
        </p:txBody>
      </p:sp>
      <p:sp>
        <p:nvSpPr>
          <p:cNvPr id="525" name="Shape 525"/>
          <p:cNvSpPr>
            <a:spLocks noGrp="1"/>
          </p:cNvSpPr>
          <p:nvPr>
            <p:ph type="body" sz="quarter" idx="1"/>
          </p:nvPr>
        </p:nvSpPr>
        <p:spPr>
          <a:prstGeom prst="rect">
            <a:avLst/>
          </a:prstGeom>
        </p:spPr>
        <p:txBody>
          <a:bodyPr/>
          <a:lstStyle/>
          <a:p>
            <a:pPr>
              <a:defRPr sz="1400"/>
            </a:pPr>
            <a:r>
              <a:t>Growth-Driven Design. (short pause)</a:t>
            </a:r>
          </a:p>
          <a:p>
            <a:pPr>
              <a:defRPr sz="1400"/>
            </a:pPr>
            <a:endParaRPr/>
          </a:p>
          <a:p>
            <a:pPr>
              <a:defRPr sz="1400"/>
            </a:pPr>
            <a:r>
              <a:t>Growth-Driven Design is a smarter approach to web design that reduces ALL of those headaches we talked about. The upfront costs, the long timeframe, the fact they always go over budget or get delivered late. </a:t>
            </a:r>
            <a:br/>
            <a:r>
              <a:t/>
            </a:r>
            <a:br/>
            <a:r>
              <a:t>It’s a smarter approach to web design that maximizes results through continuously learning about our users … and taking what we learn to improve the site each and every month. </a:t>
            </a:r>
          </a:p>
          <a:p>
            <a:pPr marL="140368" indent="-140368">
              <a:buSzPct val="100000"/>
              <a:buChar char="-"/>
              <a:defRPr sz="1400"/>
            </a:pPr>
            <a:r>
              <a:t>and lastly - </a:t>
            </a:r>
          </a:p>
          <a:p>
            <a:pPr>
              <a:defRPr sz="1400"/>
            </a:pPr>
            <a:endParaRPr/>
          </a:p>
          <a:p>
            <a:pPr>
              <a:defRPr sz="1400"/>
            </a:pPr>
            <a:r>
              <a:t>It’s a smarter approach to web design that takes what we’re learning about our users and helps inform other departments such as marketing, sales or product so that they can improve their impact. And vice versa, we can talk to those departments about what they have learned </a:t>
            </a:r>
          </a:p>
        </p:txBody>
      </p:sp>
    </p:spTree>
    <p:extLst>
      <p:ext uri="{BB962C8B-B14F-4D97-AF65-F5344CB8AC3E}">
        <p14:creationId xmlns:p14="http://schemas.microsoft.com/office/powerpoint/2010/main" val="574781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prstGeom prst="rect">
            <a:avLst/>
          </a:prstGeom>
        </p:spPr>
        <p:txBody>
          <a:bodyPr/>
          <a:lstStyle/>
          <a:p>
            <a:endParaRPr/>
          </a:p>
        </p:txBody>
      </p:sp>
      <p:sp>
        <p:nvSpPr>
          <p:cNvPr id="267" name="Shape 267"/>
          <p:cNvSpPr>
            <a:spLocks noGrp="1"/>
          </p:cNvSpPr>
          <p:nvPr>
            <p:ph type="body" sz="quarter" idx="1"/>
          </p:nvPr>
        </p:nvSpPr>
        <p:spPr>
          <a:prstGeom prst="rect">
            <a:avLst/>
          </a:prstGeom>
        </p:spPr>
        <p:txBody>
          <a:bodyPr/>
          <a:lstStyle>
            <a:lvl1pPr>
              <a:defRPr sz="1400"/>
            </a:lvl1pPr>
          </a:lstStyle>
          <a:p>
            <a:r>
              <a:t>Edmund had his work cut out for him, so he assembled a team of over 400 experts who could help lead him up the side of Mount Everest. </a:t>
            </a:r>
          </a:p>
        </p:txBody>
      </p:sp>
    </p:spTree>
    <p:extLst>
      <p:ext uri="{BB962C8B-B14F-4D97-AF65-F5344CB8AC3E}">
        <p14:creationId xmlns:p14="http://schemas.microsoft.com/office/powerpoint/2010/main" val="21190972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 name="Shape 531"/>
          <p:cNvSpPr>
            <a:spLocks noGrp="1" noRot="1" noChangeAspect="1"/>
          </p:cNvSpPr>
          <p:nvPr>
            <p:ph type="sldImg"/>
          </p:nvPr>
        </p:nvSpPr>
        <p:spPr>
          <a:prstGeom prst="rect">
            <a:avLst/>
          </a:prstGeom>
        </p:spPr>
        <p:txBody>
          <a:bodyPr/>
          <a:lstStyle/>
          <a:p>
            <a:endParaRPr/>
          </a:p>
        </p:txBody>
      </p:sp>
      <p:sp>
        <p:nvSpPr>
          <p:cNvPr id="532" name="Shape 532"/>
          <p:cNvSpPr>
            <a:spLocks noGrp="1"/>
          </p:cNvSpPr>
          <p:nvPr>
            <p:ph type="body" sz="quarter" idx="1"/>
          </p:nvPr>
        </p:nvSpPr>
        <p:spPr>
          <a:prstGeom prst="rect">
            <a:avLst/>
          </a:prstGeom>
        </p:spPr>
        <p:txBody>
          <a:bodyPr/>
          <a:lstStyle/>
          <a:p>
            <a:pPr>
              <a:defRPr sz="1400"/>
            </a:pPr>
            <a:r>
              <a:t>Let’s take a little bit deeper look at the Growth-Driven Design methodology. </a:t>
            </a:r>
          </a:p>
          <a:p>
            <a:pPr>
              <a:defRPr sz="1400"/>
            </a:pPr>
            <a:endParaRPr/>
          </a:p>
          <a:p>
            <a:pPr>
              <a:defRPr sz="1400"/>
            </a:pPr>
            <a:r>
              <a:t>9:30 min</a:t>
            </a:r>
          </a:p>
        </p:txBody>
      </p:sp>
    </p:spTree>
    <p:extLst>
      <p:ext uri="{BB962C8B-B14F-4D97-AF65-F5344CB8AC3E}">
        <p14:creationId xmlns:p14="http://schemas.microsoft.com/office/powerpoint/2010/main" val="9635623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 name="Shape 542"/>
          <p:cNvSpPr>
            <a:spLocks noGrp="1" noRot="1" noChangeAspect="1"/>
          </p:cNvSpPr>
          <p:nvPr>
            <p:ph type="sldImg"/>
          </p:nvPr>
        </p:nvSpPr>
        <p:spPr>
          <a:prstGeom prst="rect">
            <a:avLst/>
          </a:prstGeom>
        </p:spPr>
        <p:txBody>
          <a:bodyPr/>
          <a:lstStyle/>
          <a:p>
            <a:endParaRPr/>
          </a:p>
        </p:txBody>
      </p:sp>
      <p:sp>
        <p:nvSpPr>
          <p:cNvPr id="543" name="Shape 543"/>
          <p:cNvSpPr>
            <a:spLocks noGrp="1"/>
          </p:cNvSpPr>
          <p:nvPr>
            <p:ph type="body" sz="quarter" idx="1"/>
          </p:nvPr>
        </p:nvSpPr>
        <p:spPr>
          <a:prstGeom prst="rect">
            <a:avLst/>
          </a:prstGeom>
        </p:spPr>
        <p:txBody>
          <a:bodyPr/>
          <a:lstStyle/>
          <a:p>
            <a:pPr>
              <a:defRPr sz="1400"/>
            </a:pPr>
            <a:r>
              <a:t>The first phase of the Growth-Driven Design methodology is the strategy phase. The goal of the strategy phase is to gain an empathetic understanding of our users and how to best fit the website into their lives. </a:t>
            </a:r>
          </a:p>
          <a:p>
            <a:pPr>
              <a:defRPr sz="1400"/>
            </a:pPr>
            <a:endParaRPr/>
          </a:p>
          <a:p>
            <a:pPr>
              <a:defRPr sz="1400"/>
            </a:pPr>
            <a:r>
              <a:t>We are putting ourselves in their shoes, and seeing the world through their eyes. What challenges are they facing? What are their goals? Who are they? And where does the website weave in as a part of that? Now, there’s a number of steps within the strategy phase in order to get there. For instance, goal-setting, figuring out what we want to accomplish with the website, how does it impact the business, how does it impact the user, building personas, and what are their challenges and goals.  Then, we must take a look at fundamental assumptions.</a:t>
            </a:r>
          </a:p>
          <a:p>
            <a:pPr>
              <a:defRPr sz="1400"/>
            </a:pPr>
            <a:endParaRPr/>
          </a:p>
          <a:p>
            <a:pPr>
              <a:defRPr sz="1400"/>
            </a:pPr>
            <a:r>
              <a:t>Clients often make assumptions about their business and personas, and we often make assumptions about the website. How do we look at all those assumptions and figure out what are the riskiest ones that we can start validating through user research? </a:t>
            </a:r>
          </a:p>
          <a:p>
            <a:pPr>
              <a:defRPr sz="1400"/>
            </a:pPr>
            <a:endParaRPr/>
          </a:p>
          <a:p>
            <a:pPr>
              <a:defRPr sz="1400"/>
            </a:pPr>
            <a:r>
              <a:t>We also conduct user research and formalize a journey map, or an empathy map, where we take a look at where this user goes and what his or her life looks like before, during, and after interaction with the website. Where does the website weave into their lives?  We can take all of that information and wrap it up into a global strategy. </a:t>
            </a:r>
          </a:p>
          <a:p>
            <a:pPr>
              <a:defRPr sz="1400"/>
            </a:pPr>
            <a:endParaRPr/>
          </a:p>
          <a:p>
            <a:pPr>
              <a:defRPr sz="1400"/>
            </a:pPr>
            <a:r>
              <a:t>The last takeaway is that we want to create a wish list.</a:t>
            </a:r>
          </a:p>
        </p:txBody>
      </p:sp>
    </p:spTree>
    <p:extLst>
      <p:ext uri="{BB962C8B-B14F-4D97-AF65-F5344CB8AC3E}">
        <p14:creationId xmlns:p14="http://schemas.microsoft.com/office/powerpoint/2010/main" val="4174276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 name="Shape 557"/>
          <p:cNvSpPr>
            <a:spLocks noGrp="1" noRot="1" noChangeAspect="1"/>
          </p:cNvSpPr>
          <p:nvPr>
            <p:ph type="sldImg"/>
          </p:nvPr>
        </p:nvSpPr>
        <p:spPr>
          <a:prstGeom prst="rect">
            <a:avLst/>
          </a:prstGeom>
        </p:spPr>
        <p:txBody>
          <a:bodyPr/>
          <a:lstStyle/>
          <a:p>
            <a:endParaRPr/>
          </a:p>
        </p:txBody>
      </p:sp>
      <p:sp>
        <p:nvSpPr>
          <p:cNvPr id="558" name="Shape 558"/>
          <p:cNvSpPr>
            <a:spLocks noGrp="1"/>
          </p:cNvSpPr>
          <p:nvPr>
            <p:ph type="body" sz="quarter" idx="1"/>
          </p:nvPr>
        </p:nvSpPr>
        <p:spPr>
          <a:prstGeom prst="rect">
            <a:avLst/>
          </a:prstGeom>
        </p:spPr>
        <p:txBody>
          <a:bodyPr/>
          <a:lstStyle/>
          <a:p>
            <a:pPr>
              <a:defRPr sz="1400"/>
            </a:pPr>
            <a:endParaRPr/>
          </a:p>
          <a:p>
            <a:pPr>
              <a:defRPr sz="1400"/>
            </a:pPr>
            <a:r>
              <a:t>Based on everything we planned and learned about in the strategy stage, we have a big brainstorming session with the client and think of every section, page, feature, module, and so on, that will drive value for the users and the business. This will be anywhere between 75 to 200 different ideas. </a:t>
            </a:r>
          </a:p>
          <a:p>
            <a:pPr>
              <a:defRPr sz="1400"/>
            </a:pPr>
            <a:endParaRPr/>
          </a:p>
          <a:p>
            <a:pPr>
              <a:defRPr sz="1400"/>
            </a:pPr>
            <a:r>
              <a:t>——-</a:t>
            </a:r>
          </a:p>
          <a:p>
            <a:pPr>
              <a:defRPr sz="1400" b="1"/>
            </a:pPr>
            <a:r>
              <a:t>10 Minutes at this slide</a:t>
            </a:r>
          </a:p>
        </p:txBody>
      </p:sp>
    </p:spTree>
    <p:extLst>
      <p:ext uri="{BB962C8B-B14F-4D97-AF65-F5344CB8AC3E}">
        <p14:creationId xmlns:p14="http://schemas.microsoft.com/office/powerpoint/2010/main" val="20255443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Shape 569"/>
          <p:cNvSpPr>
            <a:spLocks noGrp="1" noRot="1" noChangeAspect="1"/>
          </p:cNvSpPr>
          <p:nvPr>
            <p:ph type="sldImg"/>
          </p:nvPr>
        </p:nvSpPr>
        <p:spPr>
          <a:prstGeom prst="rect">
            <a:avLst/>
          </a:prstGeom>
        </p:spPr>
        <p:txBody>
          <a:bodyPr/>
          <a:lstStyle/>
          <a:p>
            <a:endParaRPr/>
          </a:p>
        </p:txBody>
      </p:sp>
      <p:sp>
        <p:nvSpPr>
          <p:cNvPr id="570" name="Shape 570"/>
          <p:cNvSpPr>
            <a:spLocks noGrp="1"/>
          </p:cNvSpPr>
          <p:nvPr>
            <p:ph type="body" sz="quarter" idx="1"/>
          </p:nvPr>
        </p:nvSpPr>
        <p:spPr>
          <a:prstGeom prst="rect">
            <a:avLst/>
          </a:prstGeom>
        </p:spPr>
        <p:txBody>
          <a:bodyPr/>
          <a:lstStyle/>
          <a:p>
            <a:r>
              <a:t>12:30mins</a:t>
            </a:r>
          </a:p>
        </p:txBody>
      </p:sp>
    </p:spTree>
    <p:extLst>
      <p:ext uri="{BB962C8B-B14F-4D97-AF65-F5344CB8AC3E}">
        <p14:creationId xmlns:p14="http://schemas.microsoft.com/office/powerpoint/2010/main" val="14123955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Shape 582"/>
          <p:cNvSpPr>
            <a:spLocks noGrp="1" noRot="1" noChangeAspect="1"/>
          </p:cNvSpPr>
          <p:nvPr>
            <p:ph type="sldImg"/>
          </p:nvPr>
        </p:nvSpPr>
        <p:spPr>
          <a:prstGeom prst="rect">
            <a:avLst/>
          </a:prstGeom>
        </p:spPr>
        <p:txBody>
          <a:bodyPr/>
          <a:lstStyle/>
          <a:p>
            <a:endParaRPr/>
          </a:p>
        </p:txBody>
      </p:sp>
      <p:sp>
        <p:nvSpPr>
          <p:cNvPr id="583" name="Shape 583"/>
          <p:cNvSpPr>
            <a:spLocks noGrp="1"/>
          </p:cNvSpPr>
          <p:nvPr>
            <p:ph type="body" sz="quarter" idx="1"/>
          </p:nvPr>
        </p:nvSpPr>
        <p:spPr>
          <a:prstGeom prst="rect">
            <a:avLst/>
          </a:prstGeom>
        </p:spPr>
        <p:txBody>
          <a:bodyPr/>
          <a:lstStyle/>
          <a:p>
            <a:pPr>
              <a:defRPr sz="1400"/>
            </a:pPr>
            <a:r>
              <a:t>We have the strategy. We have the launch pad. This comprises the first phase of the methodology, known as the foundational phase. Think of this as the foundation of a house; it really supports all of the following activities we’ll perform.</a:t>
            </a:r>
          </a:p>
          <a:p>
            <a:pPr>
              <a:defRPr sz="1400"/>
            </a:pPr>
            <a:endParaRPr/>
          </a:p>
          <a:p>
            <a:pPr>
              <a:defRPr sz="1400"/>
            </a:pPr>
            <a:r>
              <a:t>The goal is to get both the strategy and launch pad complete in the first 45 days of an engagement. Of course, that’s going to depend on the size and complexity of the site. Sites can get launched with a strategy and launch pad in 45 days. Launch quickly. Get something out there.</a:t>
            </a:r>
          </a:p>
          <a:p>
            <a:pPr>
              <a:defRPr sz="1400"/>
            </a:pPr>
            <a:endParaRPr/>
          </a:p>
          <a:p>
            <a:pPr>
              <a:defRPr sz="1400"/>
            </a:pPr>
            <a:r>
              <a:t>——</a:t>
            </a:r>
          </a:p>
          <a:p>
            <a:pPr>
              <a:defRPr sz="1400"/>
            </a:pPr>
            <a:r>
              <a:t>(pause, then repeat to reinforce)</a:t>
            </a:r>
          </a:p>
          <a:p>
            <a:pPr>
              <a:defRPr sz="1400"/>
            </a:pPr>
            <a:r>
              <a:rPr b="1"/>
              <a:t>Growth-Driven Design is a SMARTER approach to web design.</a:t>
            </a:r>
            <a:r>
              <a:t/>
            </a:r>
            <a:br/>
            <a:r>
              <a:t>(pause)</a:t>
            </a:r>
          </a:p>
        </p:txBody>
      </p:sp>
    </p:spTree>
    <p:extLst>
      <p:ext uri="{BB962C8B-B14F-4D97-AF65-F5344CB8AC3E}">
        <p14:creationId xmlns:p14="http://schemas.microsoft.com/office/powerpoint/2010/main" val="19945022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 name="Shape 589"/>
          <p:cNvSpPr>
            <a:spLocks noGrp="1" noRot="1" noChangeAspect="1"/>
          </p:cNvSpPr>
          <p:nvPr>
            <p:ph type="sldImg"/>
          </p:nvPr>
        </p:nvSpPr>
        <p:spPr>
          <a:prstGeom prst="rect">
            <a:avLst/>
          </a:prstGeom>
        </p:spPr>
        <p:txBody>
          <a:bodyPr/>
          <a:lstStyle/>
          <a:p>
            <a:endParaRPr/>
          </a:p>
        </p:txBody>
      </p:sp>
      <p:sp>
        <p:nvSpPr>
          <p:cNvPr id="590" name="Shape 590"/>
          <p:cNvSpPr>
            <a:spLocks noGrp="1"/>
          </p:cNvSpPr>
          <p:nvPr>
            <p:ph type="body" sz="quarter" idx="1"/>
          </p:nvPr>
        </p:nvSpPr>
        <p:spPr>
          <a:prstGeom prst="rect">
            <a:avLst/>
          </a:prstGeom>
        </p:spPr>
        <p:txBody>
          <a:bodyPr/>
          <a:lstStyle>
            <a:lvl1pPr>
              <a:defRPr sz="1400"/>
            </a:lvl1pPr>
          </a:lstStyle>
          <a:p>
            <a:r>
              <a:t>Now, our launch pad website is live. We have users and we’re starting to collect data.</a:t>
            </a:r>
          </a:p>
        </p:txBody>
      </p:sp>
    </p:spTree>
    <p:extLst>
      <p:ext uri="{BB962C8B-B14F-4D97-AF65-F5344CB8AC3E}">
        <p14:creationId xmlns:p14="http://schemas.microsoft.com/office/powerpoint/2010/main" val="15269688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Shape 600"/>
          <p:cNvSpPr>
            <a:spLocks noGrp="1" noRot="1" noChangeAspect="1"/>
          </p:cNvSpPr>
          <p:nvPr>
            <p:ph type="sldImg"/>
          </p:nvPr>
        </p:nvSpPr>
        <p:spPr>
          <a:prstGeom prst="rect">
            <a:avLst/>
          </a:prstGeom>
        </p:spPr>
        <p:txBody>
          <a:bodyPr/>
          <a:lstStyle/>
          <a:p>
            <a:endParaRPr/>
          </a:p>
        </p:txBody>
      </p:sp>
      <p:sp>
        <p:nvSpPr>
          <p:cNvPr id="601" name="Shape 601"/>
          <p:cNvSpPr>
            <a:spLocks noGrp="1"/>
          </p:cNvSpPr>
          <p:nvPr>
            <p:ph type="body" sz="quarter" idx="1"/>
          </p:nvPr>
        </p:nvSpPr>
        <p:spPr>
          <a:prstGeom prst="rect">
            <a:avLst/>
          </a:prstGeom>
        </p:spPr>
        <p:txBody>
          <a:bodyPr/>
          <a:lstStyle>
            <a:lvl1pPr>
              <a:defRPr sz="1400"/>
            </a:lvl1pPr>
          </a:lstStyle>
          <a:p>
            <a:r>
              <a:t>We can move into the second phase of the Growth-Driven Design methodology, known as the continuous improvement phase. This is where we start collecting that real data from the launch pad website, so that we can make more informed decisions. We can prioritize and think about what are the most high-impact items we can build at this given time, based off of that user data. We can start iterating and improving the launch pad website for optimal results.</a:t>
            </a:r>
          </a:p>
        </p:txBody>
      </p:sp>
    </p:spTree>
    <p:extLst>
      <p:ext uri="{BB962C8B-B14F-4D97-AF65-F5344CB8AC3E}">
        <p14:creationId xmlns:p14="http://schemas.microsoft.com/office/powerpoint/2010/main" val="13364685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Shape 607"/>
          <p:cNvSpPr>
            <a:spLocks noGrp="1" noRot="1" noChangeAspect="1"/>
          </p:cNvSpPr>
          <p:nvPr>
            <p:ph type="sldImg"/>
          </p:nvPr>
        </p:nvSpPr>
        <p:spPr>
          <a:prstGeom prst="rect">
            <a:avLst/>
          </a:prstGeom>
        </p:spPr>
        <p:txBody>
          <a:bodyPr/>
          <a:lstStyle/>
          <a:p>
            <a:endParaRPr/>
          </a:p>
        </p:txBody>
      </p:sp>
      <p:sp>
        <p:nvSpPr>
          <p:cNvPr id="608" name="Shape 608"/>
          <p:cNvSpPr>
            <a:spLocks noGrp="1"/>
          </p:cNvSpPr>
          <p:nvPr>
            <p:ph type="body" sz="quarter" idx="1"/>
          </p:nvPr>
        </p:nvSpPr>
        <p:spPr>
          <a:prstGeom prst="rect">
            <a:avLst/>
          </a:prstGeom>
        </p:spPr>
        <p:txBody>
          <a:bodyPr/>
          <a:lstStyle>
            <a:lvl1pPr>
              <a:defRPr sz="1400"/>
            </a:lvl1pPr>
          </a:lstStyle>
          <a:p>
            <a:r>
              <a:t>After we launch a website, one of the problems is that there are so many different things we can do, from usability to conversion rate optimization, to changing colors and stylings. It becomes very overwhelming to know where we can best spend our time and energy to get the greatest impact, based off of the goals that we’re trying to achieve.</a:t>
            </a:r>
          </a:p>
        </p:txBody>
      </p:sp>
    </p:spTree>
    <p:extLst>
      <p:ext uri="{BB962C8B-B14F-4D97-AF65-F5344CB8AC3E}">
        <p14:creationId xmlns:p14="http://schemas.microsoft.com/office/powerpoint/2010/main" val="14953718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Shape 617"/>
          <p:cNvSpPr>
            <a:spLocks noGrp="1" noRot="1" noChangeAspect="1"/>
          </p:cNvSpPr>
          <p:nvPr>
            <p:ph type="sldImg"/>
          </p:nvPr>
        </p:nvSpPr>
        <p:spPr>
          <a:prstGeom prst="rect">
            <a:avLst/>
          </a:prstGeom>
        </p:spPr>
        <p:txBody>
          <a:bodyPr/>
          <a:lstStyle/>
          <a:p>
            <a:endParaRPr/>
          </a:p>
        </p:txBody>
      </p:sp>
      <p:sp>
        <p:nvSpPr>
          <p:cNvPr id="618" name="Shape 618"/>
          <p:cNvSpPr>
            <a:spLocks noGrp="1"/>
          </p:cNvSpPr>
          <p:nvPr>
            <p:ph type="body" sz="quarter" idx="1"/>
          </p:nvPr>
        </p:nvSpPr>
        <p:spPr>
          <a:prstGeom prst="rect">
            <a:avLst/>
          </a:prstGeom>
        </p:spPr>
        <p:txBody>
          <a:bodyPr/>
          <a:lstStyle/>
          <a:p>
            <a:pPr>
              <a:defRPr sz="1400"/>
            </a:pPr>
            <a:r>
              <a:t>In order to try and solve that challenge, we’ve put together what we call the website hierarchy. This website hierarchy is a road map for building a peak-performing website. </a:t>
            </a:r>
          </a:p>
          <a:p>
            <a:pPr>
              <a:defRPr sz="1400"/>
            </a:pPr>
            <a:endParaRPr/>
          </a:p>
          <a:p>
            <a:pPr marL="228600" indent="-228600">
              <a:buSzPct val="100000"/>
              <a:buChar char="•"/>
              <a:defRPr sz="1400"/>
            </a:pPr>
            <a:r>
              <a:t>It’s going to  help provide focus to not only where our team should be best spending their time to get the biggest impact.</a:t>
            </a:r>
            <a:br/>
            <a:endParaRPr/>
          </a:p>
          <a:p>
            <a:pPr marL="228600" indent="-228600">
              <a:buSzPct val="100000"/>
              <a:buChar char="•"/>
              <a:defRPr sz="1400"/>
            </a:pPr>
            <a:r>
              <a:t>It also helps provide focus to the client on why we’re spending that time. These explicit expectations offer extremely clear expectations regarding what we should be working on and what we should not be working on at any given moment.</a:t>
            </a:r>
            <a:br/>
            <a:endParaRPr/>
          </a:p>
          <a:p>
            <a:pPr marL="228600" indent="-228600">
              <a:buSzPct val="100000"/>
              <a:buChar char="•"/>
              <a:defRPr sz="1400"/>
            </a:pPr>
            <a:r>
              <a:t>Lastly, this is what we’re going to use to measure our progress, measure and set goals, and do our reporting on how we’re evolving the website into a peak-performing site.</a:t>
            </a:r>
          </a:p>
          <a:p>
            <a:pPr>
              <a:defRPr sz="1400"/>
            </a:pPr>
            <a:endParaRPr/>
          </a:p>
          <a:p>
            <a:pPr>
              <a:defRPr sz="1400"/>
            </a:pPr>
            <a:r>
              <a:t>Let’s take a quick look at the steps within the Growth-Driven Design hierarchy. </a:t>
            </a:r>
          </a:p>
        </p:txBody>
      </p:sp>
    </p:spTree>
    <p:extLst>
      <p:ext uri="{BB962C8B-B14F-4D97-AF65-F5344CB8AC3E}">
        <p14:creationId xmlns:p14="http://schemas.microsoft.com/office/powerpoint/2010/main" val="7134276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 name="Shape 635"/>
          <p:cNvSpPr>
            <a:spLocks noGrp="1" noRot="1" noChangeAspect="1"/>
          </p:cNvSpPr>
          <p:nvPr>
            <p:ph type="sldImg"/>
          </p:nvPr>
        </p:nvSpPr>
        <p:spPr>
          <a:prstGeom prst="rect">
            <a:avLst/>
          </a:prstGeom>
        </p:spPr>
        <p:txBody>
          <a:bodyPr/>
          <a:lstStyle/>
          <a:p>
            <a:endParaRPr/>
          </a:p>
        </p:txBody>
      </p:sp>
      <p:sp>
        <p:nvSpPr>
          <p:cNvPr id="636" name="Shape 636"/>
          <p:cNvSpPr>
            <a:spLocks noGrp="1"/>
          </p:cNvSpPr>
          <p:nvPr>
            <p:ph type="body" sz="quarter" idx="1"/>
          </p:nvPr>
        </p:nvSpPr>
        <p:spPr>
          <a:prstGeom prst="rect">
            <a:avLst/>
          </a:prstGeom>
        </p:spPr>
        <p:txBody>
          <a:bodyPr/>
          <a:lstStyle/>
          <a:p>
            <a:pPr marL="140368" indent="-140368">
              <a:buSzPct val="100000"/>
              <a:buChar char="•"/>
              <a:defRPr sz="1400"/>
            </a:pPr>
            <a:r>
              <a:t>We can look at stickiness. Stickiness involves whether or not visitors come back. Do they go through the first four steps and never return to the site again? Or, do they become addicted to the site and come back on a regular basis to solve more points of pain?</a:t>
            </a:r>
            <a:br/>
            <a:endParaRPr/>
          </a:p>
          <a:p>
            <a:pPr marL="140368" indent="-140368">
              <a:buSzPct val="100000"/>
              <a:buChar char="•"/>
              <a:defRPr sz="1400"/>
            </a:pPr>
            <a:r>
              <a:t>The next step is personalization. How do we break the site apart based off of specific criteria? Whether that’s by persona, geographic region, or lifecycle stage, how can we start adapting the experience based off of what individuals care about and what is going to be the most impactful for each group?</a:t>
            </a:r>
          </a:p>
          <a:p>
            <a:pPr>
              <a:defRPr sz="1400"/>
            </a:pPr>
            <a:endParaRPr/>
          </a:p>
          <a:p>
            <a:pPr marL="140368" indent="-140368">
              <a:buSzPct val="100000"/>
              <a:buChar char="•"/>
              <a:defRPr sz="1400"/>
            </a:pPr>
            <a:r>
              <a:t>Once we have everything personalized, we can then move on to creating assets on the website. Just like a business has assets, such as vehicles, machines, and computers, there are things that hold value to the business. Our website, blog, social following, and email list can all be assets and hold  value to our marketing department.</a:t>
            </a:r>
            <a:br/>
            <a:endParaRPr/>
          </a:p>
          <a:p>
            <a:pPr marL="521368" lvl="1" indent="-140368">
              <a:buSzPct val="100000"/>
              <a:buChar char="•"/>
              <a:defRPr sz="1400"/>
            </a:pPr>
            <a:r>
              <a:t>Often, a question arises when we get to the asset step of the website hierarchy. How do we implement more tools onto the website that are going to hold value? What are some features that users would be willing to pay for, but we offer for free? An example of this, here at HubSpot, is HubSpot’s tool websitegrader.com. If we go to websitegrader.com, we can enter your website, and it will give us a score that indicates our best areas along with where we need improvement.</a:t>
            </a:r>
            <a:br/>
            <a:endParaRPr/>
          </a:p>
          <a:p>
            <a:pPr marL="521368" lvl="1" indent="-140368">
              <a:buSzPct val="100000"/>
              <a:buChar char="•"/>
              <a:defRPr sz="1400"/>
            </a:pPr>
            <a:r>
              <a:t>Users find a ton of value in that report. They’d be willing to pay for it. But yet, HubSpot offers it for free. Why? Well, on the flip side, HubSpot gets a lot of value from that. HubSpot get a lot of traffic, along with several links for SEO value, and numerous leads that are driven off of this website grader. It’s an asset that holds value. </a:t>
            </a:r>
          </a:p>
          <a:p>
            <a:pPr>
              <a:defRPr sz="1400"/>
            </a:pPr>
            <a:endParaRPr/>
          </a:p>
          <a:p>
            <a:pPr marL="140368" indent="-140368">
              <a:buSzPct val="100000"/>
              <a:buChar char="•"/>
              <a:defRPr sz="1400"/>
            </a:pPr>
            <a:r>
              <a:t>The last step is the promoters step. How do we get people to tell their friends, family, and colleagues all about the site and bring them to experience that type of value as well? </a:t>
            </a:r>
          </a:p>
          <a:p>
            <a:pPr>
              <a:defRPr sz="1400"/>
            </a:pPr>
            <a:endParaRPr/>
          </a:p>
          <a:p>
            <a:pPr>
              <a:defRPr sz="1400"/>
            </a:pPr>
            <a:r>
              <a:t>——</a:t>
            </a:r>
          </a:p>
          <a:p>
            <a:pPr>
              <a:defRPr sz="1400"/>
            </a:pPr>
            <a:r>
              <a:t>(pause, then repeat to reinforce)</a:t>
            </a:r>
          </a:p>
          <a:p>
            <a:pPr>
              <a:defRPr sz="1400"/>
            </a:pPr>
            <a:r>
              <a:rPr b="1"/>
              <a:t>Growth-Driven Design is a SMARTER approach to web design.</a:t>
            </a:r>
            <a:r>
              <a:t/>
            </a:r>
            <a:br/>
            <a:r>
              <a:t>(pause)</a:t>
            </a:r>
          </a:p>
        </p:txBody>
      </p:sp>
    </p:spTree>
    <p:extLst>
      <p:ext uri="{BB962C8B-B14F-4D97-AF65-F5344CB8AC3E}">
        <p14:creationId xmlns:p14="http://schemas.microsoft.com/office/powerpoint/2010/main" val="1177362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Shape 273"/>
          <p:cNvSpPr>
            <a:spLocks noGrp="1" noRot="1" noChangeAspect="1"/>
          </p:cNvSpPr>
          <p:nvPr>
            <p:ph type="sldImg"/>
          </p:nvPr>
        </p:nvSpPr>
        <p:spPr>
          <a:prstGeom prst="rect">
            <a:avLst/>
          </a:prstGeom>
        </p:spPr>
        <p:txBody>
          <a:bodyPr/>
          <a:lstStyle/>
          <a:p>
            <a:endParaRPr/>
          </a:p>
        </p:txBody>
      </p:sp>
      <p:sp>
        <p:nvSpPr>
          <p:cNvPr id="274" name="Shape 274"/>
          <p:cNvSpPr>
            <a:spLocks noGrp="1"/>
          </p:cNvSpPr>
          <p:nvPr>
            <p:ph type="body" sz="quarter" idx="1"/>
          </p:nvPr>
        </p:nvSpPr>
        <p:spPr>
          <a:prstGeom prst="rect">
            <a:avLst/>
          </a:prstGeom>
        </p:spPr>
        <p:txBody>
          <a:bodyPr/>
          <a:lstStyle>
            <a:lvl1pPr>
              <a:defRPr sz="1400"/>
            </a:lvl1pPr>
          </a:lstStyle>
          <a:p>
            <a:r>
              <a:t>Along with the team of experts, Edmund also needed financial assistance. This extremely expensive journey forced Edmund to request funding from the government. They carried over 10,000 pounds of resources.</a:t>
            </a:r>
          </a:p>
        </p:txBody>
      </p:sp>
    </p:spTree>
    <p:extLst>
      <p:ext uri="{BB962C8B-B14F-4D97-AF65-F5344CB8AC3E}">
        <p14:creationId xmlns:p14="http://schemas.microsoft.com/office/powerpoint/2010/main" val="17984099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 name="Shape 642"/>
          <p:cNvSpPr>
            <a:spLocks noGrp="1" noRot="1" noChangeAspect="1"/>
          </p:cNvSpPr>
          <p:nvPr>
            <p:ph type="sldImg"/>
          </p:nvPr>
        </p:nvSpPr>
        <p:spPr>
          <a:prstGeom prst="rect">
            <a:avLst/>
          </a:prstGeom>
        </p:spPr>
        <p:txBody>
          <a:bodyPr/>
          <a:lstStyle/>
          <a:p>
            <a:endParaRPr/>
          </a:p>
        </p:txBody>
      </p:sp>
      <p:sp>
        <p:nvSpPr>
          <p:cNvPr id="643" name="Shape 643"/>
          <p:cNvSpPr>
            <a:spLocks noGrp="1"/>
          </p:cNvSpPr>
          <p:nvPr>
            <p:ph type="body" sz="quarter" idx="1"/>
          </p:nvPr>
        </p:nvSpPr>
        <p:spPr>
          <a:prstGeom prst="rect">
            <a:avLst/>
          </a:prstGeom>
        </p:spPr>
        <p:txBody>
          <a:bodyPr/>
          <a:lstStyle/>
          <a:p>
            <a:pPr>
              <a:defRPr sz="1400"/>
            </a:pPr>
            <a:r>
              <a:t>The Growth-Driven Design website hierarchy is the first piece of the continuous improvement phase. </a:t>
            </a:r>
          </a:p>
          <a:p>
            <a:pPr>
              <a:defRPr sz="1400"/>
            </a:pPr>
            <a:endParaRPr/>
          </a:p>
          <a:p>
            <a:pPr>
              <a:defRPr sz="1400"/>
            </a:pPr>
            <a:r>
              <a:t>The second piece is the continuous improvement cycle. This is the step-by-step process our team is going through while focusing their time on each step in the hierarchy. </a:t>
            </a:r>
          </a:p>
        </p:txBody>
      </p:sp>
    </p:spTree>
    <p:extLst>
      <p:ext uri="{BB962C8B-B14F-4D97-AF65-F5344CB8AC3E}">
        <p14:creationId xmlns:p14="http://schemas.microsoft.com/office/powerpoint/2010/main" val="10217519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 name="Shape 662"/>
          <p:cNvSpPr>
            <a:spLocks noGrp="1" noRot="1" noChangeAspect="1"/>
          </p:cNvSpPr>
          <p:nvPr>
            <p:ph type="sldImg"/>
          </p:nvPr>
        </p:nvSpPr>
        <p:spPr>
          <a:xfrm>
            <a:off x="381000" y="685800"/>
            <a:ext cx="6096000" cy="3429000"/>
          </a:xfrm>
          <a:prstGeom prst="rect">
            <a:avLst/>
          </a:prstGeom>
        </p:spPr>
        <p:txBody>
          <a:bodyPr/>
          <a:lstStyle/>
          <a:p>
            <a:endParaRPr/>
          </a:p>
        </p:txBody>
      </p:sp>
      <p:sp>
        <p:nvSpPr>
          <p:cNvPr id="663" name="Shape 663"/>
          <p:cNvSpPr>
            <a:spLocks noGrp="1"/>
          </p:cNvSpPr>
          <p:nvPr>
            <p:ph type="body" sz="quarter" idx="1"/>
          </p:nvPr>
        </p:nvSpPr>
        <p:spPr>
          <a:prstGeom prst="rect">
            <a:avLst/>
          </a:prstGeom>
        </p:spPr>
        <p:txBody>
          <a:bodyPr/>
          <a:lstStyle/>
          <a:p>
            <a:pPr>
              <a:defRPr sz="1400"/>
            </a:pPr>
            <a:r>
              <a:t>The first step of the continuous improvement cycle is the “PLAN” step. In the PLAN step, there are a few key activities to complete. </a:t>
            </a:r>
          </a:p>
          <a:p>
            <a:pPr>
              <a:defRPr sz="1400"/>
            </a:pPr>
            <a:endParaRPr/>
          </a:p>
          <a:p>
            <a:pPr>
              <a:defRPr sz="1400"/>
            </a:pPr>
            <a:r>
              <a:t>First, depending on the progress we’ve made, determine what step of the website hierarchy we should focus our time on. This will be based on the website’s lifecycle and the performance of each step’s focus metric.</a:t>
            </a:r>
          </a:p>
          <a:p>
            <a:pPr>
              <a:defRPr sz="1400"/>
            </a:pPr>
            <a:endParaRPr/>
          </a:p>
          <a:p>
            <a:pPr>
              <a:defRPr sz="1400"/>
            </a:pPr>
            <a:r>
              <a:t>Let’s take a look at what it would look like in the usability stage. The focus metric and the usability stage is task completion. Are users completing a specific task that we have determined they’re trying to accomplish on each page? </a:t>
            </a:r>
          </a:p>
          <a:p>
            <a:pPr>
              <a:defRPr sz="1400"/>
            </a:pPr>
            <a:endParaRPr/>
          </a:p>
          <a:p>
            <a:pPr>
              <a:defRPr sz="1400"/>
            </a:pPr>
            <a:r>
              <a:t>18:30MINS</a:t>
            </a:r>
          </a:p>
        </p:txBody>
      </p:sp>
    </p:spTree>
    <p:extLst>
      <p:ext uri="{BB962C8B-B14F-4D97-AF65-F5344CB8AC3E}">
        <p14:creationId xmlns:p14="http://schemas.microsoft.com/office/powerpoint/2010/main" val="13054797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Shape 710"/>
          <p:cNvSpPr>
            <a:spLocks noGrp="1" noRot="1" noChangeAspect="1"/>
          </p:cNvSpPr>
          <p:nvPr>
            <p:ph type="sldImg"/>
          </p:nvPr>
        </p:nvSpPr>
        <p:spPr>
          <a:prstGeom prst="rect">
            <a:avLst/>
          </a:prstGeom>
        </p:spPr>
        <p:txBody>
          <a:bodyPr/>
          <a:lstStyle/>
          <a:p>
            <a:endParaRPr/>
          </a:p>
        </p:txBody>
      </p:sp>
      <p:sp>
        <p:nvSpPr>
          <p:cNvPr id="711" name="Shape 711"/>
          <p:cNvSpPr>
            <a:spLocks noGrp="1"/>
          </p:cNvSpPr>
          <p:nvPr>
            <p:ph type="body" sz="quarter" idx="1"/>
          </p:nvPr>
        </p:nvSpPr>
        <p:spPr>
          <a:prstGeom prst="rect">
            <a:avLst/>
          </a:prstGeom>
        </p:spPr>
        <p:txBody>
          <a:bodyPr/>
          <a:lstStyle/>
          <a:p>
            <a:pPr>
              <a:defRPr sz="1400"/>
            </a:pPr>
            <a:r>
              <a:t>Next, we’re on the usability step. Task completion is the focus metric. </a:t>
            </a:r>
          </a:p>
          <a:p>
            <a:pPr>
              <a:defRPr sz="1400"/>
            </a:pPr>
            <a:endParaRPr/>
          </a:p>
          <a:p>
            <a:pPr>
              <a:defRPr sz="1400"/>
            </a:pPr>
            <a:r>
              <a:t>The next activity is to develop some discovery questions. What’s preventing users from completing this task? What challenges and roadblocks are getting in the way?</a:t>
            </a:r>
          </a:p>
          <a:p>
            <a:pPr>
              <a:defRPr sz="1400"/>
            </a:pPr>
            <a:endParaRPr/>
          </a:p>
          <a:p>
            <a:pPr>
              <a:defRPr sz="1400"/>
            </a:pPr>
            <a:r>
              <a:t>From there, we can start performing some research. We can dig into the qualitative, quantitative, and observational research to help answer some of those questions based off of how actual users are behaving on the site. </a:t>
            </a:r>
          </a:p>
          <a:p>
            <a:pPr>
              <a:defRPr sz="1400"/>
            </a:pPr>
            <a:endParaRPr/>
          </a:p>
          <a:p>
            <a:pPr>
              <a:defRPr sz="1400"/>
            </a:pPr>
            <a:r>
              <a:t>This will allow us to brainstorm problem-solving techniques based off of the question we’re trying to answer, and the research that we’ve done. What are all the action items that we can implement at this time that are going to help increase traffic, solve those user challenges, and allow them to complete that task?</a:t>
            </a:r>
          </a:p>
        </p:txBody>
      </p:sp>
    </p:spTree>
    <p:extLst>
      <p:ext uri="{BB962C8B-B14F-4D97-AF65-F5344CB8AC3E}">
        <p14:creationId xmlns:p14="http://schemas.microsoft.com/office/powerpoint/2010/main" val="3570981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5" name="Shape 725"/>
          <p:cNvSpPr>
            <a:spLocks noGrp="1" noRot="1" noChangeAspect="1"/>
          </p:cNvSpPr>
          <p:nvPr>
            <p:ph type="sldImg"/>
          </p:nvPr>
        </p:nvSpPr>
        <p:spPr>
          <a:prstGeom prst="rect">
            <a:avLst/>
          </a:prstGeom>
        </p:spPr>
        <p:txBody>
          <a:bodyPr/>
          <a:lstStyle/>
          <a:p>
            <a:endParaRPr/>
          </a:p>
        </p:txBody>
      </p:sp>
      <p:sp>
        <p:nvSpPr>
          <p:cNvPr id="726" name="Shape 726"/>
          <p:cNvSpPr>
            <a:spLocks noGrp="1"/>
          </p:cNvSpPr>
          <p:nvPr>
            <p:ph type="body" sz="quarter" idx="1"/>
          </p:nvPr>
        </p:nvSpPr>
        <p:spPr>
          <a:prstGeom prst="rect">
            <a:avLst/>
          </a:prstGeom>
        </p:spPr>
        <p:txBody>
          <a:bodyPr/>
          <a:lstStyle>
            <a:lvl1pPr>
              <a:defRPr sz="1400"/>
            </a:lvl1pPr>
          </a:lstStyle>
          <a:p>
            <a:r>
              <a:t>You’ll then prioritize those based off of high impact, medium impact, and low impact.</a:t>
            </a:r>
          </a:p>
        </p:txBody>
      </p:sp>
    </p:spTree>
    <p:extLst>
      <p:ext uri="{BB962C8B-B14F-4D97-AF65-F5344CB8AC3E}">
        <p14:creationId xmlns:p14="http://schemas.microsoft.com/office/powerpoint/2010/main" val="16798855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Shape 736"/>
          <p:cNvSpPr>
            <a:spLocks noGrp="1" noRot="1" noChangeAspect="1"/>
          </p:cNvSpPr>
          <p:nvPr>
            <p:ph type="sldImg"/>
          </p:nvPr>
        </p:nvSpPr>
        <p:spPr>
          <a:xfrm>
            <a:off x="381000" y="685800"/>
            <a:ext cx="6096000" cy="3429000"/>
          </a:xfrm>
          <a:prstGeom prst="rect">
            <a:avLst/>
          </a:prstGeom>
        </p:spPr>
        <p:txBody>
          <a:bodyPr/>
          <a:lstStyle/>
          <a:p>
            <a:endParaRPr/>
          </a:p>
        </p:txBody>
      </p:sp>
      <p:sp>
        <p:nvSpPr>
          <p:cNvPr id="737" name="Shape 737"/>
          <p:cNvSpPr>
            <a:spLocks noGrp="1"/>
          </p:cNvSpPr>
          <p:nvPr>
            <p:ph type="body" sz="quarter" idx="1"/>
          </p:nvPr>
        </p:nvSpPr>
        <p:spPr>
          <a:prstGeom prst="rect">
            <a:avLst/>
          </a:prstGeom>
        </p:spPr>
        <p:txBody>
          <a:bodyPr/>
          <a:lstStyle/>
          <a:p>
            <a:pPr>
              <a:defRPr sz="1400"/>
            </a:pPr>
            <a:r>
              <a:t>Next, you’re going to pull all of your high-impact action items and create what we call an action item card. The action item card starts out with the hypothesis statement. It’s just like high school science class.</a:t>
            </a:r>
          </a:p>
          <a:p>
            <a:pPr>
              <a:defRPr sz="1400"/>
            </a:pPr>
            <a:endParaRPr/>
          </a:p>
          <a:p>
            <a:pPr>
              <a:defRPr sz="1400"/>
            </a:pPr>
            <a:r>
              <a:t>A hypothesis statement looks like this. For “marketing Mary” . . . That’s your persona. Visiting the homepage . . . That’s the page that you’re specifically looking at. We believe that changing the funnel graphic tool, whatever the status-quo item is, into interactive and linked graphic . . . That’s the action item you’re proposing, that you’ve brainstormed up. . . . will increase homepage-to-product-page click-through rate by 5%. That’s the action, the task that you’re trying to increase, the focus metric you’re trying to increase, in this case, on the homepage.</a:t>
            </a:r>
          </a:p>
          <a:p>
            <a:pPr>
              <a:defRPr sz="1400"/>
            </a:pPr>
            <a:endParaRPr/>
          </a:p>
          <a:p>
            <a:pPr>
              <a:defRPr sz="1400"/>
            </a:pPr>
            <a:r>
              <a:t>For Marketing Mary, visiting the homepage, we believe that changing the funnel tool graphic into an interactive and linked graphic will increase homepage-to-product-page by 5%. Then, you say, “We believe this to be true because,” and this is where you cite some type of previous research, some type of experiment, something that proves to you that you believe that this action item, this hypothesis, is correct.</a:t>
            </a:r>
          </a:p>
        </p:txBody>
      </p:sp>
    </p:spTree>
    <p:extLst>
      <p:ext uri="{BB962C8B-B14F-4D97-AF65-F5344CB8AC3E}">
        <p14:creationId xmlns:p14="http://schemas.microsoft.com/office/powerpoint/2010/main" val="14170692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Shape 764"/>
          <p:cNvSpPr>
            <a:spLocks noGrp="1" noRot="1" noChangeAspect="1"/>
          </p:cNvSpPr>
          <p:nvPr>
            <p:ph type="sldImg"/>
          </p:nvPr>
        </p:nvSpPr>
        <p:spPr>
          <a:prstGeom prst="rect">
            <a:avLst/>
          </a:prstGeom>
        </p:spPr>
        <p:txBody>
          <a:bodyPr/>
          <a:lstStyle/>
          <a:p>
            <a:endParaRPr/>
          </a:p>
        </p:txBody>
      </p:sp>
      <p:sp>
        <p:nvSpPr>
          <p:cNvPr id="765" name="Shape 765"/>
          <p:cNvSpPr>
            <a:spLocks noGrp="1"/>
          </p:cNvSpPr>
          <p:nvPr>
            <p:ph type="body" sz="quarter" idx="1"/>
          </p:nvPr>
        </p:nvSpPr>
        <p:spPr>
          <a:prstGeom prst="rect">
            <a:avLst/>
          </a:prstGeom>
        </p:spPr>
        <p:txBody>
          <a:bodyPr/>
          <a:lstStyle/>
          <a:p>
            <a:pPr>
              <a:defRPr sz="1400"/>
            </a:pPr>
            <a:r>
              <a:t>We take all of those high-impact action items that we’ve built out action item cards for, and we move them into the next step of the continuous improvement cycle, the “BUILD” step.</a:t>
            </a:r>
          </a:p>
          <a:p>
            <a:pPr>
              <a:defRPr sz="1400"/>
            </a:pPr>
            <a:endParaRPr/>
          </a:p>
          <a:p>
            <a:pPr>
              <a:defRPr sz="1400"/>
            </a:pPr>
            <a:r>
              <a:t>In this step, everyone on the team is going to pitch in and work together to implement those high action items. </a:t>
            </a:r>
          </a:p>
        </p:txBody>
      </p:sp>
    </p:spTree>
    <p:extLst>
      <p:ext uri="{BB962C8B-B14F-4D97-AF65-F5344CB8AC3E}">
        <p14:creationId xmlns:p14="http://schemas.microsoft.com/office/powerpoint/2010/main" val="10895252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 name="Shape 786"/>
          <p:cNvSpPr>
            <a:spLocks noGrp="1" noRot="1" noChangeAspect="1"/>
          </p:cNvSpPr>
          <p:nvPr>
            <p:ph type="sldImg"/>
          </p:nvPr>
        </p:nvSpPr>
        <p:spPr>
          <a:prstGeom prst="rect">
            <a:avLst/>
          </a:prstGeom>
        </p:spPr>
        <p:txBody>
          <a:bodyPr/>
          <a:lstStyle/>
          <a:p>
            <a:endParaRPr/>
          </a:p>
        </p:txBody>
      </p:sp>
      <p:sp>
        <p:nvSpPr>
          <p:cNvPr id="787" name="Shape 787"/>
          <p:cNvSpPr>
            <a:spLocks noGrp="1"/>
          </p:cNvSpPr>
          <p:nvPr>
            <p:ph type="body" sz="quarter" idx="1"/>
          </p:nvPr>
        </p:nvSpPr>
        <p:spPr>
          <a:prstGeom prst="rect">
            <a:avLst/>
          </a:prstGeom>
        </p:spPr>
        <p:txBody>
          <a:bodyPr/>
          <a:lstStyle/>
          <a:p>
            <a:pPr>
              <a:defRPr sz="1400"/>
            </a:pPr>
            <a:r>
              <a:t>Once these experiments are up and running and we’re collecting data, we can now move on to the “LEARN” step. In the learn step, we can then go back and look at what happened. Were we correct? What were the results? What were the things that we saw, based off of the experiment we set up?</a:t>
            </a:r>
          </a:p>
          <a:p>
            <a:pPr>
              <a:defRPr sz="1400"/>
            </a:pPr>
            <a:endParaRPr/>
          </a:p>
          <a:p>
            <a:pPr>
              <a:defRPr sz="1400"/>
            </a:pPr>
            <a:r>
              <a:t>The goal of the learning step is to say, “What did we learn about the user? Did we think this would happen?What we thought in the hypothesis . . . Did that happen? Or did it not happen? Were we correct? Or incorrect? And why? And how does that teach us something about the user, that then will help inform the next set of action items we brainstorm? How does that make us smarter, and demonstrate that we’re always improving?”</a:t>
            </a:r>
          </a:p>
          <a:p>
            <a:pPr>
              <a:defRPr sz="1400"/>
            </a:pPr>
            <a:endParaRPr/>
          </a:p>
          <a:p>
            <a:pPr>
              <a:defRPr sz="1400"/>
            </a:pPr>
            <a:r>
              <a:t>It’s important for us to fully document and publish our findings. As we’re getting smarter and we’re learning about our users, how do we document that so when we hire new people, they can look back at previous experiments? A year from now, we must be able to reference experiments. We need to be exceptionally diligent in not only documentation, but also publishing our findings for the general organization to see.</a:t>
            </a:r>
          </a:p>
          <a:p>
            <a:pPr>
              <a:defRPr sz="1400"/>
            </a:pPr>
            <a:endParaRPr/>
          </a:p>
          <a:p>
            <a:pPr>
              <a:defRPr sz="1400"/>
            </a:pPr>
            <a:r>
              <a:t>22:00</a:t>
            </a:r>
          </a:p>
        </p:txBody>
      </p:sp>
    </p:spTree>
    <p:extLst>
      <p:ext uri="{BB962C8B-B14F-4D97-AF65-F5344CB8AC3E}">
        <p14:creationId xmlns:p14="http://schemas.microsoft.com/office/powerpoint/2010/main" val="576339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0" name="Shape 810"/>
          <p:cNvSpPr>
            <a:spLocks noGrp="1" noRot="1" noChangeAspect="1"/>
          </p:cNvSpPr>
          <p:nvPr>
            <p:ph type="sldImg"/>
          </p:nvPr>
        </p:nvSpPr>
        <p:spPr>
          <a:prstGeom prst="rect">
            <a:avLst/>
          </a:prstGeom>
        </p:spPr>
        <p:txBody>
          <a:bodyPr/>
          <a:lstStyle/>
          <a:p>
            <a:endParaRPr/>
          </a:p>
        </p:txBody>
      </p:sp>
      <p:sp>
        <p:nvSpPr>
          <p:cNvPr id="811" name="Shape 811"/>
          <p:cNvSpPr>
            <a:spLocks noGrp="1"/>
          </p:cNvSpPr>
          <p:nvPr>
            <p:ph type="body" sz="quarter" idx="1"/>
          </p:nvPr>
        </p:nvSpPr>
        <p:spPr>
          <a:prstGeom prst="rect">
            <a:avLst/>
          </a:prstGeom>
        </p:spPr>
        <p:txBody>
          <a:bodyPr/>
          <a:lstStyle/>
          <a:p>
            <a:pPr>
              <a:defRPr sz="1400"/>
            </a:pPr>
            <a:r>
              <a:t>The last step of the continuous improvement cycle is the TRANSFER step. The transfer step is where we start collaborating between different functions of our company. We could start creating recommendations to the sales team and marketing team based off of what we’ve learned.</a:t>
            </a:r>
          </a:p>
          <a:p>
            <a:pPr>
              <a:defRPr sz="1400"/>
            </a:pPr>
            <a:endParaRPr/>
          </a:p>
          <a:p>
            <a:pPr>
              <a:defRPr sz="1400"/>
            </a:pPr>
            <a:r>
              <a:t>Then, vice versa - we share those learnings. What did you learn about them? How can they use this information to improve? Again, vice versa. This is the point where we can then ask them questions based off of the things we’re trying to learn about the user. Discover what they’re seeing on the front lines. What did they learn since the last time we spoke that will help inform what we can build on the website?</a:t>
            </a:r>
          </a:p>
        </p:txBody>
      </p:sp>
    </p:spTree>
    <p:extLst>
      <p:ext uri="{BB962C8B-B14F-4D97-AF65-F5344CB8AC3E}">
        <p14:creationId xmlns:p14="http://schemas.microsoft.com/office/powerpoint/2010/main" val="1378997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 name="Shape 839"/>
          <p:cNvSpPr>
            <a:spLocks noGrp="1" noRot="1" noChangeAspect="1"/>
          </p:cNvSpPr>
          <p:nvPr>
            <p:ph type="sldImg"/>
          </p:nvPr>
        </p:nvSpPr>
        <p:spPr>
          <a:prstGeom prst="rect">
            <a:avLst/>
          </a:prstGeom>
        </p:spPr>
        <p:txBody>
          <a:bodyPr/>
          <a:lstStyle/>
          <a:p>
            <a:endParaRPr/>
          </a:p>
        </p:txBody>
      </p:sp>
      <p:sp>
        <p:nvSpPr>
          <p:cNvPr id="840" name="Shape 840"/>
          <p:cNvSpPr>
            <a:spLocks noGrp="1"/>
          </p:cNvSpPr>
          <p:nvPr>
            <p:ph type="body" sz="quarter" idx="1"/>
          </p:nvPr>
        </p:nvSpPr>
        <p:spPr>
          <a:prstGeom prst="rect">
            <a:avLst/>
          </a:prstGeom>
        </p:spPr>
        <p:txBody>
          <a:bodyPr/>
          <a:lstStyle/>
          <a:p>
            <a:pPr>
              <a:defRPr sz="1400"/>
            </a:pPr>
            <a:r>
              <a:t>This is a cycle. We will repeat this cycle over and over and over. While repeating the cycle, we will be focused on a specific website hierarchy step and all of the items we build should be focused on moving up the focus metric of the step we’re at. We will be learning about users which will help inform us how to build more impactful action items.</a:t>
            </a:r>
          </a:p>
          <a:p>
            <a:pPr>
              <a:defRPr sz="1400"/>
            </a:pPr>
            <a:endParaRPr/>
          </a:p>
          <a:p>
            <a:pPr>
              <a:defRPr sz="1400"/>
            </a:pPr>
            <a:r>
              <a:t>Eventually we will hit a pre-determined focus metric goal. Once we reach that goal, we can graduate to focusing on the next stage of the hierarchy and continue the improvement cycle, but now with a new goal and focus metic for that step. </a:t>
            </a:r>
          </a:p>
        </p:txBody>
      </p:sp>
    </p:spTree>
    <p:extLst>
      <p:ext uri="{BB962C8B-B14F-4D97-AF65-F5344CB8AC3E}">
        <p14:creationId xmlns:p14="http://schemas.microsoft.com/office/powerpoint/2010/main" val="5459238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 name="Shape 847"/>
          <p:cNvSpPr>
            <a:spLocks noGrp="1" noRot="1" noChangeAspect="1"/>
          </p:cNvSpPr>
          <p:nvPr>
            <p:ph type="sldImg"/>
          </p:nvPr>
        </p:nvSpPr>
        <p:spPr>
          <a:prstGeom prst="rect">
            <a:avLst/>
          </a:prstGeom>
        </p:spPr>
        <p:txBody>
          <a:bodyPr/>
          <a:lstStyle/>
          <a:p>
            <a:endParaRPr/>
          </a:p>
        </p:txBody>
      </p:sp>
      <p:sp>
        <p:nvSpPr>
          <p:cNvPr id="848" name="Shape 848"/>
          <p:cNvSpPr>
            <a:spLocks noGrp="1"/>
          </p:cNvSpPr>
          <p:nvPr>
            <p:ph type="body" sz="quarter" idx="1"/>
          </p:nvPr>
        </p:nvSpPr>
        <p:spPr>
          <a:prstGeom prst="rect">
            <a:avLst/>
          </a:prstGeom>
        </p:spPr>
        <p:txBody>
          <a:bodyPr/>
          <a:lstStyle>
            <a:lvl1pPr>
              <a:defRPr sz="1400"/>
            </a:lvl1pPr>
          </a:lstStyle>
          <a:p>
            <a:r>
              <a:t>If we look at the Growth-Driven Design methodology, we start with the strategy. </a:t>
            </a:r>
          </a:p>
        </p:txBody>
      </p:sp>
    </p:spTree>
    <p:extLst>
      <p:ext uri="{BB962C8B-B14F-4D97-AF65-F5344CB8AC3E}">
        <p14:creationId xmlns:p14="http://schemas.microsoft.com/office/powerpoint/2010/main" val="1291233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Shape 301"/>
          <p:cNvSpPr>
            <a:spLocks noGrp="1" noRot="1" noChangeAspect="1"/>
          </p:cNvSpPr>
          <p:nvPr>
            <p:ph type="sldImg"/>
          </p:nvPr>
        </p:nvSpPr>
        <p:spPr>
          <a:prstGeom prst="rect">
            <a:avLst/>
          </a:prstGeom>
        </p:spPr>
        <p:txBody>
          <a:bodyPr/>
          <a:lstStyle/>
          <a:p>
            <a:endParaRPr/>
          </a:p>
        </p:txBody>
      </p:sp>
      <p:sp>
        <p:nvSpPr>
          <p:cNvPr id="302" name="Shape 302"/>
          <p:cNvSpPr>
            <a:spLocks noGrp="1"/>
          </p:cNvSpPr>
          <p:nvPr>
            <p:ph type="body" sz="quarter" idx="1"/>
          </p:nvPr>
        </p:nvSpPr>
        <p:spPr>
          <a:prstGeom prst="rect">
            <a:avLst/>
          </a:prstGeom>
        </p:spPr>
        <p:txBody>
          <a:bodyPr/>
          <a:lstStyle>
            <a:lvl1pPr>
              <a:defRPr sz="1400"/>
            </a:lvl1pPr>
          </a:lstStyle>
          <a:p>
            <a:r>
              <a:t>The team had to plan out every single step of the way, all of the camps, all the obstacles, all the things they had to do, because if they didn’t, it surely meant the perishing of him and his team. </a:t>
            </a:r>
          </a:p>
        </p:txBody>
      </p:sp>
    </p:spTree>
    <p:extLst>
      <p:ext uri="{BB962C8B-B14F-4D97-AF65-F5344CB8AC3E}">
        <p14:creationId xmlns:p14="http://schemas.microsoft.com/office/powerpoint/2010/main" val="443704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6" name="Shape 856"/>
          <p:cNvSpPr>
            <a:spLocks noGrp="1" noRot="1" noChangeAspect="1"/>
          </p:cNvSpPr>
          <p:nvPr>
            <p:ph type="sldImg"/>
          </p:nvPr>
        </p:nvSpPr>
        <p:spPr>
          <a:prstGeom prst="rect">
            <a:avLst/>
          </a:prstGeom>
        </p:spPr>
        <p:txBody>
          <a:bodyPr/>
          <a:lstStyle/>
          <a:p>
            <a:endParaRPr/>
          </a:p>
        </p:txBody>
      </p:sp>
      <p:sp>
        <p:nvSpPr>
          <p:cNvPr id="857" name="Shape 857"/>
          <p:cNvSpPr>
            <a:spLocks noGrp="1"/>
          </p:cNvSpPr>
          <p:nvPr>
            <p:ph type="body" sz="quarter" idx="1"/>
          </p:nvPr>
        </p:nvSpPr>
        <p:spPr>
          <a:prstGeom prst="rect">
            <a:avLst/>
          </a:prstGeom>
        </p:spPr>
        <p:txBody>
          <a:bodyPr/>
          <a:lstStyle>
            <a:lvl1pPr>
              <a:defRPr sz="1400"/>
            </a:lvl1pPr>
          </a:lstStyle>
          <a:p>
            <a:r>
              <a:t>We move into launching something quickly with our launch pad website and start collecting user data.</a:t>
            </a:r>
          </a:p>
        </p:txBody>
      </p:sp>
    </p:spTree>
    <p:extLst>
      <p:ext uri="{BB962C8B-B14F-4D97-AF65-F5344CB8AC3E}">
        <p14:creationId xmlns:p14="http://schemas.microsoft.com/office/powerpoint/2010/main" val="14449631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 name="Shape 866"/>
          <p:cNvSpPr>
            <a:spLocks noGrp="1" noRot="1" noChangeAspect="1"/>
          </p:cNvSpPr>
          <p:nvPr>
            <p:ph type="sldImg"/>
          </p:nvPr>
        </p:nvSpPr>
        <p:spPr>
          <a:prstGeom prst="rect">
            <a:avLst/>
          </a:prstGeom>
        </p:spPr>
        <p:txBody>
          <a:bodyPr/>
          <a:lstStyle/>
          <a:p>
            <a:endParaRPr/>
          </a:p>
        </p:txBody>
      </p:sp>
      <p:sp>
        <p:nvSpPr>
          <p:cNvPr id="867" name="Shape 867"/>
          <p:cNvSpPr>
            <a:spLocks noGrp="1"/>
          </p:cNvSpPr>
          <p:nvPr>
            <p:ph type="body" sz="quarter" idx="1"/>
          </p:nvPr>
        </p:nvSpPr>
        <p:spPr>
          <a:prstGeom prst="rect">
            <a:avLst/>
          </a:prstGeom>
        </p:spPr>
        <p:txBody>
          <a:bodyPr/>
          <a:lstStyle>
            <a:lvl1pPr>
              <a:defRPr sz="1400"/>
            </a:lvl1pPr>
          </a:lstStyle>
          <a:p>
            <a:r>
              <a:t>Then, we can move into the continuous improvement phase. </a:t>
            </a:r>
          </a:p>
        </p:txBody>
      </p:sp>
    </p:spTree>
    <p:extLst>
      <p:ext uri="{BB962C8B-B14F-4D97-AF65-F5344CB8AC3E}">
        <p14:creationId xmlns:p14="http://schemas.microsoft.com/office/powerpoint/2010/main" val="17509683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 name="Shape 884"/>
          <p:cNvSpPr>
            <a:spLocks noGrp="1" noRot="1" noChangeAspect="1"/>
          </p:cNvSpPr>
          <p:nvPr>
            <p:ph type="sldImg"/>
          </p:nvPr>
        </p:nvSpPr>
        <p:spPr>
          <a:prstGeom prst="rect">
            <a:avLst/>
          </a:prstGeom>
        </p:spPr>
        <p:txBody>
          <a:bodyPr/>
          <a:lstStyle/>
          <a:p>
            <a:endParaRPr/>
          </a:p>
        </p:txBody>
      </p:sp>
      <p:sp>
        <p:nvSpPr>
          <p:cNvPr id="885" name="Shape 885"/>
          <p:cNvSpPr>
            <a:spLocks noGrp="1"/>
          </p:cNvSpPr>
          <p:nvPr>
            <p:ph type="body" sz="quarter" idx="1"/>
          </p:nvPr>
        </p:nvSpPr>
        <p:spPr>
          <a:prstGeom prst="rect">
            <a:avLst/>
          </a:prstGeom>
        </p:spPr>
        <p:txBody>
          <a:bodyPr/>
          <a:lstStyle>
            <a:lvl1pPr>
              <a:defRPr sz="1400"/>
            </a:lvl1pPr>
          </a:lstStyle>
          <a:p>
            <a:r>
              <a:t>Here, we use the website hierarchy to provide a roadmap and to give us focus.</a:t>
            </a:r>
          </a:p>
        </p:txBody>
      </p:sp>
    </p:spTree>
    <p:extLst>
      <p:ext uri="{BB962C8B-B14F-4D97-AF65-F5344CB8AC3E}">
        <p14:creationId xmlns:p14="http://schemas.microsoft.com/office/powerpoint/2010/main" val="15563915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 name="Shape 910"/>
          <p:cNvSpPr>
            <a:spLocks noGrp="1" noRot="1" noChangeAspect="1"/>
          </p:cNvSpPr>
          <p:nvPr>
            <p:ph type="sldImg"/>
          </p:nvPr>
        </p:nvSpPr>
        <p:spPr>
          <a:prstGeom prst="rect">
            <a:avLst/>
          </a:prstGeom>
        </p:spPr>
        <p:txBody>
          <a:bodyPr/>
          <a:lstStyle/>
          <a:p>
            <a:endParaRPr/>
          </a:p>
        </p:txBody>
      </p:sp>
      <p:sp>
        <p:nvSpPr>
          <p:cNvPr id="911" name="Shape 911"/>
          <p:cNvSpPr>
            <a:spLocks noGrp="1"/>
          </p:cNvSpPr>
          <p:nvPr>
            <p:ph type="body" sz="quarter" idx="1"/>
          </p:nvPr>
        </p:nvSpPr>
        <p:spPr>
          <a:prstGeom prst="rect">
            <a:avLst/>
          </a:prstGeom>
        </p:spPr>
        <p:txBody>
          <a:bodyPr/>
          <a:lstStyle/>
          <a:p>
            <a:pPr>
              <a:defRPr sz="1400"/>
            </a:pPr>
            <a:r>
              <a:t>We also use the continuous improvement cycle as a step-by-step process. </a:t>
            </a:r>
          </a:p>
          <a:p>
            <a:pPr>
              <a:defRPr sz="1400"/>
            </a:pPr>
            <a:endParaRPr/>
          </a:p>
          <a:p>
            <a:pPr>
              <a:defRPr sz="1400" b="1"/>
            </a:pPr>
            <a:r>
              <a:t>——-</a:t>
            </a:r>
            <a:br/>
            <a:r>
              <a:t>Repeat - “Growth-Driven Design, It’s a smarter approach to web design”</a:t>
            </a:r>
          </a:p>
        </p:txBody>
      </p:sp>
    </p:spTree>
    <p:extLst>
      <p:ext uri="{BB962C8B-B14F-4D97-AF65-F5344CB8AC3E}">
        <p14:creationId xmlns:p14="http://schemas.microsoft.com/office/powerpoint/2010/main" val="19211872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5" name="Shape 935"/>
          <p:cNvSpPr>
            <a:spLocks noGrp="1" noRot="1" noChangeAspect="1"/>
          </p:cNvSpPr>
          <p:nvPr>
            <p:ph type="sldImg"/>
          </p:nvPr>
        </p:nvSpPr>
        <p:spPr>
          <a:prstGeom prst="rect">
            <a:avLst/>
          </a:prstGeom>
        </p:spPr>
        <p:txBody>
          <a:bodyPr/>
          <a:lstStyle/>
          <a:p>
            <a:endParaRPr/>
          </a:p>
        </p:txBody>
      </p:sp>
      <p:sp>
        <p:nvSpPr>
          <p:cNvPr id="936" name="Shape 936"/>
          <p:cNvSpPr>
            <a:spLocks noGrp="1"/>
          </p:cNvSpPr>
          <p:nvPr>
            <p:ph type="body" sz="quarter" idx="1"/>
          </p:nvPr>
        </p:nvSpPr>
        <p:spPr>
          <a:prstGeom prst="rect">
            <a:avLst/>
          </a:prstGeom>
        </p:spPr>
        <p:txBody>
          <a:bodyPr/>
          <a:lstStyle>
            <a:lvl1pPr>
              <a:defRPr sz="1400"/>
            </a:lvl1pPr>
          </a:lstStyle>
          <a:p>
            <a:r>
              <a:t>In comparison to traditional website redesign,</a:t>
            </a:r>
          </a:p>
        </p:txBody>
      </p:sp>
    </p:spTree>
    <p:extLst>
      <p:ext uri="{BB962C8B-B14F-4D97-AF65-F5344CB8AC3E}">
        <p14:creationId xmlns:p14="http://schemas.microsoft.com/office/powerpoint/2010/main" val="19777806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 name="Shape 993"/>
          <p:cNvSpPr>
            <a:spLocks noGrp="1" noRot="1" noChangeAspect="1"/>
          </p:cNvSpPr>
          <p:nvPr>
            <p:ph type="sldImg"/>
          </p:nvPr>
        </p:nvSpPr>
        <p:spPr>
          <a:prstGeom prst="rect">
            <a:avLst/>
          </a:prstGeom>
        </p:spPr>
        <p:txBody>
          <a:bodyPr/>
          <a:lstStyle/>
          <a:p>
            <a:endParaRPr/>
          </a:p>
        </p:txBody>
      </p:sp>
      <p:sp>
        <p:nvSpPr>
          <p:cNvPr id="994" name="Shape 994"/>
          <p:cNvSpPr>
            <a:spLocks noGrp="1"/>
          </p:cNvSpPr>
          <p:nvPr>
            <p:ph type="body" sz="quarter" idx="1"/>
          </p:nvPr>
        </p:nvSpPr>
        <p:spPr>
          <a:prstGeom prst="rect">
            <a:avLst/>
          </a:prstGeom>
        </p:spPr>
        <p:txBody>
          <a:bodyPr/>
          <a:lstStyle/>
          <a:p>
            <a:pPr>
              <a:defRPr sz="1400"/>
            </a:pPr>
            <a:r>
              <a:t>we have continuous improvement. We’re refining the results and the impact the website is having.</a:t>
            </a:r>
          </a:p>
          <a:p>
            <a:pPr>
              <a:defRPr sz="1400"/>
            </a:pPr>
            <a:endParaRPr/>
          </a:p>
        </p:txBody>
      </p:sp>
    </p:spTree>
    <p:extLst>
      <p:ext uri="{BB962C8B-B14F-4D97-AF65-F5344CB8AC3E}">
        <p14:creationId xmlns:p14="http://schemas.microsoft.com/office/powerpoint/2010/main" val="18071769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9" name="Shape 1069"/>
          <p:cNvSpPr>
            <a:spLocks noGrp="1" noRot="1" noChangeAspect="1"/>
          </p:cNvSpPr>
          <p:nvPr>
            <p:ph type="sldImg"/>
          </p:nvPr>
        </p:nvSpPr>
        <p:spPr>
          <a:prstGeom prst="rect">
            <a:avLst/>
          </a:prstGeom>
        </p:spPr>
        <p:txBody>
          <a:bodyPr/>
          <a:lstStyle/>
          <a:p>
            <a:endParaRPr/>
          </a:p>
        </p:txBody>
      </p:sp>
      <p:sp>
        <p:nvSpPr>
          <p:cNvPr id="1070" name="Shape 1070"/>
          <p:cNvSpPr>
            <a:spLocks noGrp="1"/>
          </p:cNvSpPr>
          <p:nvPr>
            <p:ph type="body" sz="quarter" idx="1"/>
          </p:nvPr>
        </p:nvSpPr>
        <p:spPr>
          <a:prstGeom prst="rect">
            <a:avLst/>
          </a:prstGeom>
        </p:spPr>
        <p:txBody>
          <a:bodyPr/>
          <a:lstStyle>
            <a:lvl1pPr>
              <a:defRPr sz="1400"/>
            </a:lvl1pPr>
          </a:lstStyle>
          <a:p>
            <a:r>
              <a:t>We start taking advantage of these opportunities that we didn’t have with the traditional model.</a:t>
            </a:r>
          </a:p>
        </p:txBody>
      </p:sp>
    </p:spTree>
    <p:extLst>
      <p:ext uri="{BB962C8B-B14F-4D97-AF65-F5344CB8AC3E}">
        <p14:creationId xmlns:p14="http://schemas.microsoft.com/office/powerpoint/2010/main" val="13617959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 name="Shape 1148"/>
          <p:cNvSpPr>
            <a:spLocks noGrp="1" noRot="1" noChangeAspect="1"/>
          </p:cNvSpPr>
          <p:nvPr>
            <p:ph type="sldImg"/>
          </p:nvPr>
        </p:nvSpPr>
        <p:spPr>
          <a:prstGeom prst="rect">
            <a:avLst/>
          </a:prstGeom>
        </p:spPr>
        <p:txBody>
          <a:bodyPr/>
          <a:lstStyle/>
          <a:p>
            <a:endParaRPr/>
          </a:p>
        </p:txBody>
      </p:sp>
      <p:sp>
        <p:nvSpPr>
          <p:cNvPr id="1149" name="Shape 1149"/>
          <p:cNvSpPr>
            <a:spLocks noGrp="1"/>
          </p:cNvSpPr>
          <p:nvPr>
            <p:ph type="body" sz="quarter" idx="1"/>
          </p:nvPr>
        </p:nvSpPr>
        <p:spPr>
          <a:prstGeom prst="rect">
            <a:avLst/>
          </a:prstGeom>
        </p:spPr>
        <p:txBody>
          <a:bodyPr/>
          <a:lstStyle/>
          <a:p>
            <a:pPr>
              <a:defRPr sz="1400"/>
            </a:pPr>
            <a:r>
              <a:t>Of course, marketing and sales lives on top. Growth-Driven Design is kind of like a Ferrari, but you still need gas in that Ferrari, and that’s what marketing and sales is. For a fully woven-together piece, we need Growth-Driven Design, marketing, and sales enablement and sales.</a:t>
            </a:r>
          </a:p>
          <a:p>
            <a:pPr>
              <a:defRPr sz="1400"/>
            </a:pPr>
            <a:endParaRPr/>
          </a:p>
          <a:p>
            <a:pPr>
              <a:defRPr sz="1400"/>
            </a:pPr>
            <a:r>
              <a:t>24:30 mins</a:t>
            </a:r>
          </a:p>
        </p:txBody>
      </p:sp>
    </p:spTree>
    <p:extLst>
      <p:ext uri="{BB962C8B-B14F-4D97-AF65-F5344CB8AC3E}">
        <p14:creationId xmlns:p14="http://schemas.microsoft.com/office/powerpoint/2010/main" val="19710702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3" name="Shape 1173"/>
          <p:cNvSpPr>
            <a:spLocks noGrp="1" noRot="1" noChangeAspect="1"/>
          </p:cNvSpPr>
          <p:nvPr>
            <p:ph type="sldImg"/>
          </p:nvPr>
        </p:nvSpPr>
        <p:spPr>
          <a:prstGeom prst="rect">
            <a:avLst/>
          </a:prstGeom>
        </p:spPr>
        <p:txBody>
          <a:bodyPr/>
          <a:lstStyle/>
          <a:p>
            <a:endParaRPr/>
          </a:p>
        </p:txBody>
      </p:sp>
      <p:sp>
        <p:nvSpPr>
          <p:cNvPr id="1174" name="Shape 1174"/>
          <p:cNvSpPr>
            <a:spLocks noGrp="1"/>
          </p:cNvSpPr>
          <p:nvPr>
            <p:ph type="body" sz="quarter" idx="1"/>
          </p:nvPr>
        </p:nvSpPr>
        <p:spPr>
          <a:prstGeom prst="rect">
            <a:avLst/>
          </a:prstGeom>
        </p:spPr>
        <p:txBody>
          <a:bodyPr/>
          <a:lstStyle/>
          <a:p>
            <a:pPr>
              <a:defRPr sz="1400"/>
            </a:pPr>
            <a:r>
              <a:t>If we compare the traditional website design challenges that we talked about with Growth-Driven Design, it’s apparent that the Growth-Driven Design is a system in which costs are spread out over time. We’re paying on a month-by-month basis, based off of the continuous improvement model. </a:t>
            </a:r>
          </a:p>
          <a:p>
            <a:pPr>
              <a:defRPr sz="1400"/>
            </a:pPr>
            <a:endParaRPr/>
          </a:p>
          <a:p>
            <a:pPr>
              <a:defRPr sz="1400"/>
            </a:pPr>
            <a:r>
              <a:t>We’re launching something quickly. The launch pad site gets out in 30 to 45 days, and then we’re iterating over time. </a:t>
            </a:r>
          </a:p>
          <a:p>
            <a:pPr>
              <a:defRPr sz="1400"/>
            </a:pPr>
            <a:r>
              <a:t>We don’t have to shift tons of time and resources in this big monster project, like traditional.</a:t>
            </a:r>
          </a:p>
          <a:p>
            <a:pPr>
              <a:defRPr sz="1400"/>
            </a:pPr>
            <a:endParaRPr/>
          </a:p>
          <a:p>
            <a:pPr>
              <a:defRPr sz="1400"/>
            </a:pPr>
            <a:r>
              <a:t>Because it’s built on an agile backbone, Growth-Driven Design allows us to deliver on time and to deliver those items on budget. </a:t>
            </a:r>
          </a:p>
          <a:p>
            <a:pPr>
              <a:defRPr sz="1400"/>
            </a:pPr>
            <a:endParaRPr/>
          </a:p>
          <a:p>
            <a:pPr>
              <a:defRPr sz="1400"/>
            </a:pPr>
            <a:r>
              <a:t>We’re using actual user data to inform our decisions and decide how to improve the site. We’re no longer making guesses, but rather we’re using data to drive the decisions in this continuous improvement model.</a:t>
            </a:r>
          </a:p>
          <a:p>
            <a:pPr>
              <a:defRPr sz="1400"/>
            </a:pPr>
            <a:endParaRPr/>
          </a:p>
          <a:p>
            <a:pPr>
              <a:defRPr sz="1400"/>
            </a:pPr>
            <a:r>
              <a:t>Ultimately, we’re improving the results that we’re seeing on the site.</a:t>
            </a:r>
          </a:p>
          <a:p>
            <a:pPr>
              <a:defRPr sz="1400"/>
            </a:pPr>
            <a:endParaRPr/>
          </a:p>
          <a:p>
            <a:pPr>
              <a:defRPr sz="1400"/>
            </a:pPr>
            <a:r>
              <a:t>——</a:t>
            </a:r>
          </a:p>
          <a:p>
            <a:pPr>
              <a:defRPr sz="1400"/>
            </a:pPr>
            <a:r>
              <a:t>(pause, then repeat to reinforce)</a:t>
            </a:r>
          </a:p>
          <a:p>
            <a:pPr>
              <a:defRPr sz="1400"/>
            </a:pPr>
            <a:r>
              <a:rPr b="1"/>
              <a:t>Growth-Driven Design is a SMARTER approach to web design.</a:t>
            </a:r>
            <a:r>
              <a:t/>
            </a:r>
            <a:br/>
            <a:r>
              <a:t>(pause)</a:t>
            </a:r>
          </a:p>
        </p:txBody>
      </p:sp>
    </p:spTree>
    <p:extLst>
      <p:ext uri="{BB962C8B-B14F-4D97-AF65-F5344CB8AC3E}">
        <p14:creationId xmlns:p14="http://schemas.microsoft.com/office/powerpoint/2010/main" val="6953396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3" name="Shape 1183"/>
          <p:cNvSpPr>
            <a:spLocks noGrp="1" noRot="1" noChangeAspect="1"/>
          </p:cNvSpPr>
          <p:nvPr>
            <p:ph type="sldImg"/>
          </p:nvPr>
        </p:nvSpPr>
        <p:spPr>
          <a:prstGeom prst="rect">
            <a:avLst/>
          </a:prstGeom>
        </p:spPr>
        <p:txBody>
          <a:bodyPr/>
          <a:lstStyle/>
          <a:p>
            <a:endParaRPr/>
          </a:p>
        </p:txBody>
      </p:sp>
      <p:sp>
        <p:nvSpPr>
          <p:cNvPr id="1184" name="Shape 1184"/>
          <p:cNvSpPr>
            <a:spLocks noGrp="1"/>
          </p:cNvSpPr>
          <p:nvPr>
            <p:ph type="body" sz="quarter" idx="1"/>
          </p:nvPr>
        </p:nvSpPr>
        <p:spPr>
          <a:prstGeom prst="rect">
            <a:avLst/>
          </a:prstGeom>
        </p:spPr>
        <p:txBody>
          <a:bodyPr/>
          <a:lstStyle>
            <a:lvl1pPr>
              <a:defRPr sz="1400"/>
            </a:lvl1pPr>
          </a:lstStyle>
          <a:p>
            <a:r>
              <a:t>He and his team were in the storm of their lives, and he had to think of something to help save the lives of his men. In his moment of most desperation, when things looked their bleakest, all of a sudden, a light bulb went off. He had an idea!</a:t>
            </a:r>
          </a:p>
        </p:txBody>
      </p:sp>
    </p:spTree>
    <p:extLst>
      <p:ext uri="{BB962C8B-B14F-4D97-AF65-F5344CB8AC3E}">
        <p14:creationId xmlns:p14="http://schemas.microsoft.com/office/powerpoint/2010/main" val="2115629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Shape 309"/>
          <p:cNvSpPr>
            <a:spLocks noGrp="1" noRot="1" noChangeAspect="1"/>
          </p:cNvSpPr>
          <p:nvPr>
            <p:ph type="sldImg"/>
          </p:nvPr>
        </p:nvSpPr>
        <p:spPr>
          <a:prstGeom prst="rect">
            <a:avLst/>
          </a:prstGeom>
        </p:spPr>
        <p:txBody>
          <a:bodyPr/>
          <a:lstStyle/>
          <a:p>
            <a:endParaRPr/>
          </a:p>
        </p:txBody>
      </p:sp>
      <p:sp>
        <p:nvSpPr>
          <p:cNvPr id="310" name="Shape 310"/>
          <p:cNvSpPr>
            <a:spLocks noGrp="1"/>
          </p:cNvSpPr>
          <p:nvPr>
            <p:ph type="body" sz="quarter" idx="1"/>
          </p:nvPr>
        </p:nvSpPr>
        <p:spPr>
          <a:prstGeom prst="rect">
            <a:avLst/>
          </a:prstGeom>
        </p:spPr>
        <p:txBody>
          <a:bodyPr/>
          <a:lstStyle>
            <a:lvl1pPr>
              <a:defRPr sz="1400"/>
            </a:lvl1pPr>
          </a:lstStyle>
          <a:p>
            <a:r>
              <a:t>Lo and behold, on a balmy day of March 1953, Edmund and his team set out on the journey with their carefully mapped out plan that they had spent months and months preparing for. Things started out well. They reached their first camp, and they got to their second camp. But just as they were approaching their third camp, something happened. </a:t>
            </a:r>
          </a:p>
        </p:txBody>
      </p:sp>
    </p:spTree>
    <p:extLst>
      <p:ext uri="{BB962C8B-B14F-4D97-AF65-F5344CB8AC3E}">
        <p14:creationId xmlns:p14="http://schemas.microsoft.com/office/powerpoint/2010/main" val="55657132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1" name="Shape 1211"/>
          <p:cNvSpPr>
            <a:spLocks noGrp="1" noRot="1" noChangeAspect="1"/>
          </p:cNvSpPr>
          <p:nvPr>
            <p:ph type="sldImg"/>
          </p:nvPr>
        </p:nvSpPr>
        <p:spPr>
          <a:prstGeom prst="rect">
            <a:avLst/>
          </a:prstGeom>
        </p:spPr>
        <p:txBody>
          <a:bodyPr/>
          <a:lstStyle/>
          <a:p>
            <a:endParaRPr/>
          </a:p>
        </p:txBody>
      </p:sp>
      <p:sp>
        <p:nvSpPr>
          <p:cNvPr id="1212" name="Shape 1212"/>
          <p:cNvSpPr>
            <a:spLocks noGrp="1"/>
          </p:cNvSpPr>
          <p:nvPr>
            <p:ph type="body" sz="quarter" idx="1"/>
          </p:nvPr>
        </p:nvSpPr>
        <p:spPr>
          <a:prstGeom prst="rect">
            <a:avLst/>
          </a:prstGeom>
        </p:spPr>
        <p:txBody>
          <a:bodyPr/>
          <a:lstStyle/>
          <a:p>
            <a:pPr>
              <a:defRPr sz="1400"/>
            </a:pPr>
            <a:r>
              <a:t>He said to himself, “I don’t have to follow this carefully mapped out plan that we spent months and months preparing for. I can adjust. </a:t>
            </a:r>
          </a:p>
          <a:p>
            <a:pPr>
              <a:defRPr sz="1400"/>
            </a:pPr>
            <a:endParaRPr/>
          </a:p>
          <a:p>
            <a:pPr>
              <a:defRPr sz="1400"/>
            </a:pPr>
            <a:r>
              <a:t>I can take in data based off of what’s in front of us, based off of our conditions, the snowfall, the visibility, what obstacles are in our way, and how our team is feeling. We could take all that into consideration and make a moment-by-moment decision on how to progress up the side of the mountain to get to the top.”</a:t>
            </a:r>
          </a:p>
        </p:txBody>
      </p:sp>
    </p:spTree>
    <p:extLst>
      <p:ext uri="{BB962C8B-B14F-4D97-AF65-F5344CB8AC3E}">
        <p14:creationId xmlns:p14="http://schemas.microsoft.com/office/powerpoint/2010/main" val="15015572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 name="Shape 1218"/>
          <p:cNvSpPr>
            <a:spLocks noGrp="1" noRot="1" noChangeAspect="1"/>
          </p:cNvSpPr>
          <p:nvPr>
            <p:ph type="sldImg"/>
          </p:nvPr>
        </p:nvSpPr>
        <p:spPr>
          <a:prstGeom prst="rect">
            <a:avLst/>
          </a:prstGeom>
        </p:spPr>
        <p:txBody>
          <a:bodyPr/>
          <a:lstStyle/>
          <a:p>
            <a:endParaRPr/>
          </a:p>
        </p:txBody>
      </p:sp>
      <p:sp>
        <p:nvSpPr>
          <p:cNvPr id="1219" name="Shape 1219"/>
          <p:cNvSpPr>
            <a:spLocks noGrp="1"/>
          </p:cNvSpPr>
          <p:nvPr>
            <p:ph type="body" sz="quarter" idx="1"/>
          </p:nvPr>
        </p:nvSpPr>
        <p:spPr>
          <a:prstGeom prst="rect">
            <a:avLst/>
          </a:prstGeom>
        </p:spPr>
        <p:txBody>
          <a:bodyPr/>
          <a:lstStyle>
            <a:lvl1pPr>
              <a:defRPr sz="1400"/>
            </a:lvl1pPr>
          </a:lstStyle>
          <a:p>
            <a:r>
              <a:t>Lo and behold, on May 28 of 1953, at 11:30 AM, Edmund and his team reached the top of Mount Everest. </a:t>
            </a:r>
          </a:p>
        </p:txBody>
      </p:sp>
    </p:spTree>
    <p:extLst>
      <p:ext uri="{BB962C8B-B14F-4D97-AF65-F5344CB8AC3E}">
        <p14:creationId xmlns:p14="http://schemas.microsoft.com/office/powerpoint/2010/main" val="15930875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5" name="Shape 1225"/>
          <p:cNvSpPr>
            <a:spLocks noGrp="1" noRot="1" noChangeAspect="1"/>
          </p:cNvSpPr>
          <p:nvPr>
            <p:ph type="sldImg"/>
          </p:nvPr>
        </p:nvSpPr>
        <p:spPr>
          <a:prstGeom prst="rect">
            <a:avLst/>
          </a:prstGeom>
        </p:spPr>
        <p:txBody>
          <a:bodyPr/>
          <a:lstStyle/>
          <a:p>
            <a:endParaRPr/>
          </a:p>
        </p:txBody>
      </p:sp>
      <p:sp>
        <p:nvSpPr>
          <p:cNvPr id="1226" name="Shape 1226"/>
          <p:cNvSpPr>
            <a:spLocks noGrp="1"/>
          </p:cNvSpPr>
          <p:nvPr>
            <p:ph type="body" sz="quarter" idx="1"/>
          </p:nvPr>
        </p:nvSpPr>
        <p:spPr>
          <a:prstGeom prst="rect">
            <a:avLst/>
          </a:prstGeom>
        </p:spPr>
        <p:txBody>
          <a:bodyPr/>
          <a:lstStyle/>
          <a:p>
            <a:pPr>
              <a:defRPr sz="1400"/>
            </a:pPr>
            <a:r>
              <a:t>I want to leave you here today with a quote from Edmund. </a:t>
            </a:r>
          </a:p>
          <a:p>
            <a:pPr>
              <a:defRPr sz="1400"/>
            </a:pPr>
            <a:endParaRPr/>
          </a:p>
          <a:p>
            <a:pPr>
              <a:defRPr sz="1400"/>
            </a:pPr>
            <a:r>
              <a:t>He says, “I will come again and conquer you, because as a mountain, you cannot grow. But as a human, I can.” </a:t>
            </a:r>
          </a:p>
          <a:p>
            <a:pPr>
              <a:defRPr sz="1400"/>
            </a:pPr>
            <a:endParaRPr/>
          </a:p>
          <a:p>
            <a:pPr>
              <a:defRPr sz="1400"/>
            </a:pPr>
            <a:r>
              <a:t>That is what I ask of you today. Grow as an agency; grow as a web designer; grow out of the broken, traditional web design process and to start building peak-performing websites using Growth-Driven Design. </a:t>
            </a:r>
          </a:p>
          <a:p>
            <a:pPr>
              <a:defRPr sz="1400"/>
            </a:pPr>
            <a:endParaRPr/>
          </a:p>
          <a:p>
            <a:pPr>
              <a:defRPr sz="1400"/>
            </a:pPr>
            <a:r>
              <a:t>Thank you (quick pause)</a:t>
            </a:r>
          </a:p>
          <a:p>
            <a:pPr>
              <a:defRPr sz="1400"/>
            </a:pPr>
            <a:r>
              <a:t>——</a:t>
            </a:r>
            <a:br/>
            <a:endParaRPr/>
          </a:p>
          <a:p>
            <a:pPr>
              <a:defRPr sz="1400"/>
            </a:pPr>
            <a:r>
              <a:t>MY goal here today was to get you thinking differently about building websites. That’s step one and the most important thing… to change mindset.  BUT - I know all of you are into tactics, takeaways… SO… </a:t>
            </a:r>
          </a:p>
        </p:txBody>
      </p:sp>
    </p:spTree>
    <p:extLst>
      <p:ext uri="{BB962C8B-B14F-4D97-AF65-F5344CB8AC3E}">
        <p14:creationId xmlns:p14="http://schemas.microsoft.com/office/powerpoint/2010/main" val="196409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Shape 316"/>
          <p:cNvSpPr>
            <a:spLocks noGrp="1" noRot="1" noChangeAspect="1"/>
          </p:cNvSpPr>
          <p:nvPr>
            <p:ph type="sldImg"/>
          </p:nvPr>
        </p:nvSpPr>
        <p:spPr>
          <a:prstGeom prst="rect">
            <a:avLst/>
          </a:prstGeom>
        </p:spPr>
        <p:txBody>
          <a:bodyPr/>
          <a:lstStyle/>
          <a:p>
            <a:endParaRPr/>
          </a:p>
        </p:txBody>
      </p:sp>
      <p:sp>
        <p:nvSpPr>
          <p:cNvPr id="317" name="Shape 317"/>
          <p:cNvSpPr>
            <a:spLocks noGrp="1"/>
          </p:cNvSpPr>
          <p:nvPr>
            <p:ph type="body" sz="quarter" idx="1"/>
          </p:nvPr>
        </p:nvSpPr>
        <p:spPr>
          <a:prstGeom prst="rect">
            <a:avLst/>
          </a:prstGeom>
        </p:spPr>
        <p:txBody>
          <a:bodyPr/>
          <a:lstStyle/>
          <a:p>
            <a:pPr>
              <a:defRPr sz="1400"/>
            </a:pPr>
            <a:r>
              <a:t>A ferocious storm hit. A storm like none of them had ever seen before. It was the type of storm that claimed the lives of the men who previously attempted this journey.  </a:t>
            </a:r>
          </a:p>
          <a:p>
            <a:pPr>
              <a:defRPr sz="1400"/>
            </a:pPr>
            <a:endParaRPr/>
          </a:p>
          <a:p>
            <a:pPr>
              <a:defRPr sz="1400"/>
            </a:pPr>
            <a:endParaRPr/>
          </a:p>
          <a:p>
            <a:pPr>
              <a:defRPr sz="1400"/>
            </a:pPr>
            <a:r>
              <a:t>In this moment, Edmund was getting desperate. He knew that he had to do something to save the lives of his men. He had to think of something quickly before they all perished in the storm. </a:t>
            </a:r>
          </a:p>
          <a:p>
            <a:pPr>
              <a:defRPr sz="1400"/>
            </a:pPr>
            <a:endParaRPr/>
          </a:p>
          <a:p>
            <a:pPr>
              <a:defRPr sz="1400"/>
            </a:pPr>
            <a:r>
              <a:t>—— (change spots on stage) — — </a:t>
            </a:r>
          </a:p>
          <a:p>
            <a:pPr>
              <a:defRPr sz="1400"/>
            </a:pPr>
            <a:r>
              <a:t>Now we’re going to pause here for a second, we will return to Edmund’s story, but I want you to think…</a:t>
            </a:r>
          </a:p>
        </p:txBody>
      </p:sp>
    </p:spTree>
    <p:extLst>
      <p:ext uri="{BB962C8B-B14F-4D97-AF65-F5344CB8AC3E}">
        <p14:creationId xmlns:p14="http://schemas.microsoft.com/office/powerpoint/2010/main" val="2002993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Shape 321"/>
          <p:cNvSpPr>
            <a:spLocks noGrp="1" noRot="1" noChangeAspect="1"/>
          </p:cNvSpPr>
          <p:nvPr>
            <p:ph type="sldImg"/>
          </p:nvPr>
        </p:nvSpPr>
        <p:spPr>
          <a:prstGeom prst="rect">
            <a:avLst/>
          </a:prstGeom>
        </p:spPr>
        <p:txBody>
          <a:bodyPr/>
          <a:lstStyle/>
          <a:p>
            <a:endParaRPr/>
          </a:p>
        </p:txBody>
      </p:sp>
      <p:sp>
        <p:nvSpPr>
          <p:cNvPr id="322" name="Shape 322"/>
          <p:cNvSpPr>
            <a:spLocks noGrp="1"/>
          </p:cNvSpPr>
          <p:nvPr>
            <p:ph type="body" sz="quarter" idx="1"/>
          </p:nvPr>
        </p:nvSpPr>
        <p:spPr>
          <a:prstGeom prst="rect">
            <a:avLst/>
          </a:prstGeom>
        </p:spPr>
        <p:txBody>
          <a:bodyPr/>
          <a:lstStyle/>
          <a:p>
            <a:pPr defTabSz="457200">
              <a:defRPr sz="1400"/>
            </a:pPr>
            <a:r>
              <a:t>Does Edmund’s story sound familiar to you? Have you experienced something similar in the past? </a:t>
            </a:r>
          </a:p>
          <a:p>
            <a:pPr defTabSz="457200">
              <a:defRPr sz="1400"/>
            </a:pPr>
            <a:endParaRPr/>
          </a:p>
          <a:p>
            <a:pPr defTabSz="457200">
              <a:defRPr sz="1400"/>
            </a:pPr>
            <a:r>
              <a:t>I’ve worked both at company’s internal teams, and at agencies… On both the web design side and marketing side. And you know what Edmund’s story sounds like to me… (dramatic pause)? </a:t>
            </a:r>
          </a:p>
        </p:txBody>
      </p:sp>
    </p:spTree>
    <p:extLst>
      <p:ext uri="{BB962C8B-B14F-4D97-AF65-F5344CB8AC3E}">
        <p14:creationId xmlns:p14="http://schemas.microsoft.com/office/powerpoint/2010/main" val="356373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a:spLocks noGrp="1" noRot="1" noChangeAspect="1"/>
          </p:cNvSpPr>
          <p:nvPr>
            <p:ph type="sldImg"/>
          </p:nvPr>
        </p:nvSpPr>
        <p:spPr>
          <a:prstGeom prst="rect">
            <a:avLst/>
          </a:prstGeom>
        </p:spPr>
        <p:txBody>
          <a:bodyPr/>
          <a:lstStyle/>
          <a:p>
            <a:endParaRPr/>
          </a:p>
        </p:txBody>
      </p:sp>
      <p:sp>
        <p:nvSpPr>
          <p:cNvPr id="329" name="Shape 329"/>
          <p:cNvSpPr>
            <a:spLocks noGrp="1"/>
          </p:cNvSpPr>
          <p:nvPr>
            <p:ph type="body" sz="quarter" idx="1"/>
          </p:nvPr>
        </p:nvSpPr>
        <p:spPr>
          <a:prstGeom prst="rect">
            <a:avLst/>
          </a:prstGeom>
        </p:spPr>
        <p:txBody>
          <a:bodyPr/>
          <a:lstStyle/>
          <a:p>
            <a:pPr>
              <a:defRPr sz="1400"/>
            </a:pPr>
            <a:r>
              <a:t>It sounds like a website redesign. It sounds exactly like a website redesign.</a:t>
            </a:r>
            <a:br/>
            <a:r>
              <a:t>Let’s think about what we have to do when doing a website redesign.</a:t>
            </a:r>
          </a:p>
        </p:txBody>
      </p:sp>
    </p:spTree>
    <p:extLst>
      <p:ext uri="{BB962C8B-B14F-4D97-AF65-F5344CB8AC3E}">
        <p14:creationId xmlns:p14="http://schemas.microsoft.com/office/powerpoint/2010/main" val="229237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HubSpot Title">
    <p:bg>
      <p:bgPr>
        <a:solidFill>
          <a:srgbClr val="414141"/>
        </a:solidFill>
        <a:effectLst/>
      </p:bgPr>
    </p:bg>
    <p:spTree>
      <p:nvGrpSpPr>
        <p:cNvPr id="1" name=""/>
        <p:cNvGrpSpPr/>
        <p:nvPr/>
      </p:nvGrpSpPr>
      <p:grpSpPr>
        <a:xfrm>
          <a:off x="0" y="0"/>
          <a:ext cx="0" cy="0"/>
          <a:chOff x="0" y="0"/>
          <a:chExt cx="0" cy="0"/>
        </a:xfrm>
      </p:grpSpPr>
      <p:sp>
        <p:nvSpPr>
          <p:cNvPr id="12" name="Shape 12"/>
          <p:cNvSpPr>
            <a:spLocks noGrp="1"/>
          </p:cNvSpPr>
          <p:nvPr>
            <p:ph type="body" sz="half" idx="1"/>
          </p:nvPr>
        </p:nvSpPr>
        <p:spPr>
          <a:xfrm>
            <a:off x="2206021" y="5601368"/>
            <a:ext cx="20013396" cy="6257001"/>
          </a:xfrm>
          <a:prstGeom prst="rect">
            <a:avLst/>
          </a:prstGeom>
        </p:spPr>
        <p:txBody>
          <a:bodyPr>
            <a:noAutofit/>
          </a:bodyPr>
          <a:lstStyle>
            <a:lvl1pPr marL="0" indent="0">
              <a:lnSpc>
                <a:spcPct val="80000"/>
              </a:lnSpc>
              <a:spcBef>
                <a:spcPts val="2500"/>
              </a:spcBef>
              <a:buClrTx/>
              <a:buSzTx/>
              <a:buFontTx/>
              <a:buNone/>
              <a:defRPr sz="10600">
                <a:solidFill>
                  <a:srgbClr val="FFFFFF"/>
                </a:solidFill>
                <a:latin typeface="Franklin Gothic Medium"/>
                <a:ea typeface="Franklin Gothic Medium"/>
                <a:cs typeface="Franklin Gothic Medium"/>
                <a:sym typeface="Franklin Gothic Medium"/>
              </a:defRPr>
            </a:lvl1pPr>
            <a:lvl2pPr marL="1719262" indent="-1262062">
              <a:lnSpc>
                <a:spcPct val="80000"/>
              </a:lnSpc>
              <a:spcBef>
                <a:spcPts val="2500"/>
              </a:spcBef>
              <a:buClrTx/>
              <a:buFontTx/>
              <a:defRPr sz="10600">
                <a:solidFill>
                  <a:srgbClr val="FFFFFF"/>
                </a:solidFill>
                <a:latin typeface="Franklin Gothic Medium"/>
                <a:ea typeface="Franklin Gothic Medium"/>
                <a:cs typeface="Franklin Gothic Medium"/>
                <a:sym typeface="Franklin Gothic Medium"/>
              </a:defRPr>
            </a:lvl2pPr>
            <a:lvl3pPr marL="1924050" indent="-1009650">
              <a:lnSpc>
                <a:spcPct val="80000"/>
              </a:lnSpc>
              <a:spcBef>
                <a:spcPts val="2500"/>
              </a:spcBef>
              <a:buClrTx/>
              <a:buFontTx/>
              <a:defRPr sz="10600">
                <a:solidFill>
                  <a:srgbClr val="FFFFFF"/>
                </a:solidFill>
                <a:latin typeface="Franklin Gothic Medium"/>
                <a:ea typeface="Franklin Gothic Medium"/>
                <a:cs typeface="Franklin Gothic Medium"/>
                <a:sym typeface="Franklin Gothic Medium"/>
              </a:defRPr>
            </a:lvl3pPr>
            <a:lvl4pPr marL="2583179" indent="-1211579">
              <a:lnSpc>
                <a:spcPct val="80000"/>
              </a:lnSpc>
              <a:spcBef>
                <a:spcPts val="2500"/>
              </a:spcBef>
              <a:buClrTx/>
              <a:buFontTx/>
              <a:defRPr sz="10600">
                <a:solidFill>
                  <a:srgbClr val="FFFFFF"/>
                </a:solidFill>
                <a:latin typeface="Franklin Gothic Medium"/>
                <a:ea typeface="Franklin Gothic Medium"/>
                <a:cs typeface="Franklin Gothic Medium"/>
                <a:sym typeface="Franklin Gothic Medium"/>
              </a:defRPr>
            </a:lvl4pPr>
            <a:lvl5pPr marL="3040379" indent="-1211579">
              <a:lnSpc>
                <a:spcPct val="80000"/>
              </a:lnSpc>
              <a:spcBef>
                <a:spcPts val="2500"/>
              </a:spcBef>
              <a:buClrTx/>
              <a:buFontTx/>
              <a:defRPr sz="10600">
                <a:solidFill>
                  <a:srgbClr val="FFFFFF"/>
                </a:solidFill>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ody Paragraph">
    <p:spTree>
      <p:nvGrpSpPr>
        <p:cNvPr id="1" name=""/>
        <p:cNvGrpSpPr/>
        <p:nvPr/>
      </p:nvGrpSpPr>
      <p:grpSpPr>
        <a:xfrm>
          <a:off x="0" y="0"/>
          <a:ext cx="0" cy="0"/>
          <a:chOff x="0" y="0"/>
          <a:chExt cx="0" cy="0"/>
        </a:xfrm>
      </p:grpSpPr>
      <p:sp>
        <p:nvSpPr>
          <p:cNvPr id="84" name="Shape 84"/>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85" name="Shape 8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ody Paragraph Split">
    <p:spTree>
      <p:nvGrpSpPr>
        <p:cNvPr id="1" name=""/>
        <p:cNvGrpSpPr/>
        <p:nvPr/>
      </p:nvGrpSpPr>
      <p:grpSpPr>
        <a:xfrm>
          <a:off x="0" y="0"/>
          <a:ext cx="0" cy="0"/>
          <a:chOff x="0" y="0"/>
          <a:chExt cx="0" cy="0"/>
        </a:xfrm>
      </p:grpSpPr>
      <p:sp>
        <p:nvSpPr>
          <p:cNvPr id="92" name="Shape 92"/>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93" name="Shape 9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List Items Split">
    <p:spTree>
      <p:nvGrpSpPr>
        <p:cNvPr id="1" name=""/>
        <p:cNvGrpSpPr/>
        <p:nvPr/>
      </p:nvGrpSpPr>
      <p:grpSpPr>
        <a:xfrm>
          <a:off x="0" y="0"/>
          <a:ext cx="0" cy="0"/>
          <a:chOff x="0" y="0"/>
          <a:chExt cx="0" cy="0"/>
        </a:xfrm>
      </p:grpSpPr>
      <p:sp>
        <p:nvSpPr>
          <p:cNvPr id="100" name="Shape 100"/>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101" name="Shape 10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Mixed Split">
    <p:spTree>
      <p:nvGrpSpPr>
        <p:cNvPr id="1" name=""/>
        <p:cNvGrpSpPr/>
        <p:nvPr/>
      </p:nvGrpSpPr>
      <p:grpSpPr>
        <a:xfrm>
          <a:off x="0" y="0"/>
          <a:ext cx="0" cy="0"/>
          <a:chOff x="0" y="0"/>
          <a:chExt cx="0" cy="0"/>
        </a:xfrm>
      </p:grpSpPr>
      <p:sp>
        <p:nvSpPr>
          <p:cNvPr id="108" name="Shape 108"/>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109" name="Shape 10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Mixed Split Reverse">
    <p:spTree>
      <p:nvGrpSpPr>
        <p:cNvPr id="1" name=""/>
        <p:cNvGrpSpPr/>
        <p:nvPr/>
      </p:nvGrpSpPr>
      <p:grpSpPr>
        <a:xfrm>
          <a:off x="0" y="0"/>
          <a:ext cx="0" cy="0"/>
          <a:chOff x="0" y="0"/>
          <a:chExt cx="0" cy="0"/>
        </a:xfrm>
      </p:grpSpPr>
      <p:sp>
        <p:nvSpPr>
          <p:cNvPr id="116" name="Shape 116"/>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117" name="Shape 11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ar Graph">
    <p:spTree>
      <p:nvGrpSpPr>
        <p:cNvPr id="1" name=""/>
        <p:cNvGrpSpPr/>
        <p:nvPr/>
      </p:nvGrpSpPr>
      <p:grpSpPr>
        <a:xfrm>
          <a:off x="0" y="0"/>
          <a:ext cx="0" cy="0"/>
          <a:chOff x="0" y="0"/>
          <a:chExt cx="0" cy="0"/>
        </a:xfrm>
      </p:grpSpPr>
      <p:sp>
        <p:nvSpPr>
          <p:cNvPr id="124" name="Shape 124"/>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125" name="Shape 12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ie Graph">
    <p:spTree>
      <p:nvGrpSpPr>
        <p:cNvPr id="1" name=""/>
        <p:cNvGrpSpPr/>
        <p:nvPr/>
      </p:nvGrpSpPr>
      <p:grpSpPr>
        <a:xfrm>
          <a:off x="0" y="0"/>
          <a:ext cx="0" cy="0"/>
          <a:chOff x="0" y="0"/>
          <a:chExt cx="0" cy="0"/>
        </a:xfrm>
      </p:grpSpPr>
      <p:sp>
        <p:nvSpPr>
          <p:cNvPr id="132" name="Shape 132"/>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133" name="Shape 13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Line Graph">
    <p:spTree>
      <p:nvGrpSpPr>
        <p:cNvPr id="1" name=""/>
        <p:cNvGrpSpPr/>
        <p:nvPr/>
      </p:nvGrpSpPr>
      <p:grpSpPr>
        <a:xfrm>
          <a:off x="0" y="0"/>
          <a:ext cx="0" cy="0"/>
          <a:chOff x="0" y="0"/>
          <a:chExt cx="0" cy="0"/>
        </a:xfrm>
      </p:grpSpPr>
      <p:sp>
        <p:nvSpPr>
          <p:cNvPr id="140" name="Shape 140"/>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141" name="Shape 1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Impact Slide">
    <p:bg>
      <p:bgPr>
        <a:solidFill>
          <a:srgbClr val="414141"/>
        </a:solidFill>
        <a:effectLst/>
      </p:bgPr>
    </p:bg>
    <p:spTree>
      <p:nvGrpSpPr>
        <p:cNvPr id="1" name=""/>
        <p:cNvGrpSpPr/>
        <p:nvPr/>
      </p:nvGrpSpPr>
      <p:grpSpPr>
        <a:xfrm>
          <a:off x="0" y="0"/>
          <a:ext cx="0" cy="0"/>
          <a:chOff x="0" y="0"/>
          <a:chExt cx="0" cy="0"/>
        </a:xfrm>
      </p:grpSpPr>
      <p:sp>
        <p:nvSpPr>
          <p:cNvPr id="148" name="Shape 148"/>
          <p:cNvSpPr>
            <a:spLocks noGrp="1"/>
          </p:cNvSpPr>
          <p:nvPr>
            <p:ph type="body" sz="half" idx="1"/>
          </p:nvPr>
        </p:nvSpPr>
        <p:spPr>
          <a:xfrm>
            <a:off x="2474106" y="3013079"/>
            <a:ext cx="13988039" cy="9308095"/>
          </a:xfrm>
          <a:prstGeom prst="rect">
            <a:avLst/>
          </a:prstGeom>
        </p:spPr>
        <p:txBody>
          <a:bodyPr>
            <a:noAutofit/>
          </a:bodyPr>
          <a:lstStyle>
            <a:lvl1pPr marL="0" indent="0">
              <a:spcBef>
                <a:spcPts val="2800"/>
              </a:spcBef>
              <a:buClrTx/>
              <a:buSzTx/>
              <a:buFontTx/>
              <a:buNone/>
              <a:defRPr sz="11600">
                <a:solidFill>
                  <a:srgbClr val="FFFFFF"/>
                </a:solidFill>
              </a:defRPr>
            </a:lvl1pPr>
            <a:lvl2pPr marL="0" indent="457200">
              <a:spcBef>
                <a:spcPts val="2800"/>
              </a:spcBef>
              <a:buClrTx/>
              <a:buSzTx/>
              <a:buFontTx/>
              <a:buNone/>
              <a:defRPr sz="11600">
                <a:solidFill>
                  <a:srgbClr val="FFFFFF"/>
                </a:solidFill>
              </a:defRPr>
            </a:lvl2pPr>
            <a:lvl3pPr marL="0" indent="914400">
              <a:spcBef>
                <a:spcPts val="2800"/>
              </a:spcBef>
              <a:buClrTx/>
              <a:buSzTx/>
              <a:buFontTx/>
              <a:buNone/>
              <a:defRPr sz="11600">
                <a:solidFill>
                  <a:srgbClr val="FFFFFF"/>
                </a:solidFill>
              </a:defRPr>
            </a:lvl3pPr>
            <a:lvl4pPr marL="0" indent="1371600">
              <a:spcBef>
                <a:spcPts val="2800"/>
              </a:spcBef>
              <a:buClrTx/>
              <a:buSzTx/>
              <a:buFontTx/>
              <a:buNone/>
              <a:defRPr sz="11600">
                <a:solidFill>
                  <a:srgbClr val="FFFFFF"/>
                </a:solidFill>
              </a:defRPr>
            </a:lvl4pPr>
            <a:lvl5pPr marL="0" indent="1828800">
              <a:spcBef>
                <a:spcPts val="2800"/>
              </a:spcBef>
              <a:buClrTx/>
              <a:buSzTx/>
              <a:buFontTx/>
              <a:buNone/>
              <a:defRPr sz="116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49" name="Shape 1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Empty Light">
    <p:spTree>
      <p:nvGrpSpPr>
        <p:cNvPr id="1" name=""/>
        <p:cNvGrpSpPr/>
        <p:nvPr/>
      </p:nvGrpSpPr>
      <p:grpSpPr>
        <a:xfrm>
          <a:off x="0" y="0"/>
          <a:ext cx="0" cy="0"/>
          <a:chOff x="0" y="0"/>
          <a:chExt cx="0" cy="0"/>
        </a:xfrm>
      </p:grpSpPr>
      <p:sp>
        <p:nvSpPr>
          <p:cNvPr id="156" name="Shape 15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Slide">
    <p:bg>
      <p:bgPr>
        <a:solidFill>
          <a:srgbClr val="414141"/>
        </a:solidFill>
        <a:effectLst/>
      </p:bgPr>
    </p:bg>
    <p:spTree>
      <p:nvGrpSpPr>
        <p:cNvPr id="1" name=""/>
        <p:cNvGrpSpPr/>
        <p:nvPr/>
      </p:nvGrpSpPr>
      <p:grpSpPr>
        <a:xfrm>
          <a:off x="0" y="0"/>
          <a:ext cx="0" cy="0"/>
          <a:chOff x="0" y="0"/>
          <a:chExt cx="0" cy="0"/>
        </a:xfrm>
      </p:grpSpPr>
      <p:sp>
        <p:nvSpPr>
          <p:cNvPr id="20" name="Shape 20"/>
          <p:cNvSpPr>
            <a:spLocks noGrp="1"/>
          </p:cNvSpPr>
          <p:nvPr>
            <p:ph type="body" sz="half" idx="1"/>
          </p:nvPr>
        </p:nvSpPr>
        <p:spPr>
          <a:xfrm>
            <a:off x="2206026" y="4388661"/>
            <a:ext cx="20013396" cy="6660673"/>
          </a:xfrm>
          <a:prstGeom prst="rect">
            <a:avLst/>
          </a:prstGeom>
        </p:spPr>
        <p:txBody>
          <a:bodyPr>
            <a:noAutofit/>
          </a:bodyPr>
          <a:lstStyle>
            <a:lvl1pPr marL="0" indent="0">
              <a:lnSpc>
                <a:spcPct val="80000"/>
              </a:lnSpc>
              <a:spcBef>
                <a:spcPts val="3000"/>
              </a:spcBef>
              <a:buClrTx/>
              <a:buSzTx/>
              <a:buFontTx/>
              <a:buNone/>
              <a:defRPr sz="12800">
                <a:solidFill>
                  <a:srgbClr val="FFFFFF"/>
                </a:solidFill>
                <a:latin typeface="Franklin Gothic Medium"/>
                <a:ea typeface="Franklin Gothic Medium"/>
                <a:cs typeface="Franklin Gothic Medium"/>
                <a:sym typeface="Franklin Gothic Medium"/>
              </a:defRPr>
            </a:lvl1pPr>
            <a:lvl2pPr marL="1981200" indent="-1524000">
              <a:lnSpc>
                <a:spcPct val="80000"/>
              </a:lnSpc>
              <a:spcBef>
                <a:spcPts val="3000"/>
              </a:spcBef>
              <a:buClrTx/>
              <a:buFontTx/>
              <a:defRPr sz="12800">
                <a:solidFill>
                  <a:srgbClr val="FFFFFF"/>
                </a:solidFill>
                <a:latin typeface="Franklin Gothic Medium"/>
                <a:ea typeface="Franklin Gothic Medium"/>
                <a:cs typeface="Franklin Gothic Medium"/>
                <a:sym typeface="Franklin Gothic Medium"/>
              </a:defRPr>
            </a:lvl2pPr>
            <a:lvl3pPr marL="2133600" indent="-1219200">
              <a:lnSpc>
                <a:spcPct val="80000"/>
              </a:lnSpc>
              <a:spcBef>
                <a:spcPts val="3000"/>
              </a:spcBef>
              <a:buClrTx/>
              <a:buFontTx/>
              <a:defRPr sz="12800">
                <a:solidFill>
                  <a:srgbClr val="FFFFFF"/>
                </a:solidFill>
                <a:latin typeface="Franklin Gothic Medium"/>
                <a:ea typeface="Franklin Gothic Medium"/>
                <a:cs typeface="Franklin Gothic Medium"/>
                <a:sym typeface="Franklin Gothic Medium"/>
              </a:defRPr>
            </a:lvl3pPr>
            <a:lvl4pPr marL="2834639" indent="-1463039">
              <a:lnSpc>
                <a:spcPct val="80000"/>
              </a:lnSpc>
              <a:spcBef>
                <a:spcPts val="3000"/>
              </a:spcBef>
              <a:buClrTx/>
              <a:buFontTx/>
              <a:defRPr sz="12800">
                <a:solidFill>
                  <a:srgbClr val="FFFFFF"/>
                </a:solidFill>
                <a:latin typeface="Franklin Gothic Medium"/>
                <a:ea typeface="Franklin Gothic Medium"/>
                <a:cs typeface="Franklin Gothic Medium"/>
                <a:sym typeface="Franklin Gothic Medium"/>
              </a:defRPr>
            </a:lvl4pPr>
            <a:lvl5pPr marL="3291840" indent="-1463040">
              <a:lnSpc>
                <a:spcPct val="80000"/>
              </a:lnSpc>
              <a:spcBef>
                <a:spcPts val="3000"/>
              </a:spcBef>
              <a:buClrTx/>
              <a:buFontTx/>
              <a:defRPr sz="12800">
                <a:solidFill>
                  <a:srgbClr val="FFFFFF"/>
                </a:solidFill>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21" name="Shape 2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Empty Dark">
    <p:bg>
      <p:bgPr>
        <a:solidFill>
          <a:srgbClr val="414141"/>
        </a:solidFill>
        <a:effectLst/>
      </p:bgPr>
    </p:bg>
    <p:spTree>
      <p:nvGrpSpPr>
        <p:cNvPr id="1" name=""/>
        <p:cNvGrpSpPr/>
        <p:nvPr/>
      </p:nvGrpSpPr>
      <p:grpSpPr>
        <a:xfrm>
          <a:off x="0" y="0"/>
          <a:ext cx="0" cy="0"/>
          <a:chOff x="0" y="0"/>
          <a:chExt cx="0" cy="0"/>
        </a:xfrm>
      </p:grpSpPr>
      <p:sp>
        <p:nvSpPr>
          <p:cNvPr id="163" name="Shape 16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HubSpot">
    <p:bg>
      <p:bgPr>
        <a:solidFill>
          <a:srgbClr val="414141"/>
        </a:solidFill>
        <a:effectLst/>
      </p:bgPr>
    </p:bg>
    <p:spTree>
      <p:nvGrpSpPr>
        <p:cNvPr id="1" name=""/>
        <p:cNvGrpSpPr/>
        <p:nvPr/>
      </p:nvGrpSpPr>
      <p:grpSpPr>
        <a:xfrm>
          <a:off x="0" y="0"/>
          <a:ext cx="0" cy="0"/>
          <a:chOff x="0" y="0"/>
          <a:chExt cx="0" cy="0"/>
        </a:xfrm>
      </p:grpSpPr>
      <p:pic>
        <p:nvPicPr>
          <p:cNvPr id="170" name="image1.png" descr="HubSpotLogo_Light_Web.png"/>
          <p:cNvPicPr>
            <a:picLocks noChangeAspect="1"/>
          </p:cNvPicPr>
          <p:nvPr/>
        </p:nvPicPr>
        <p:blipFill>
          <a:blip r:embed="rId2">
            <a:extLst/>
          </a:blip>
          <a:stretch>
            <a:fillRect/>
          </a:stretch>
        </p:blipFill>
        <p:spPr>
          <a:xfrm>
            <a:off x="5163442" y="4800629"/>
            <a:ext cx="14057116" cy="4091529"/>
          </a:xfrm>
          <a:prstGeom prst="rect">
            <a:avLst/>
          </a:prstGeom>
          <a:ln w="12700">
            <a:miter lim="400000"/>
          </a:ln>
        </p:spPr>
      </p:pic>
      <p:sp>
        <p:nvSpPr>
          <p:cNvPr id="171" name="Shape 17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Subsection Lists">
    <p:spTree>
      <p:nvGrpSpPr>
        <p:cNvPr id="1" name=""/>
        <p:cNvGrpSpPr/>
        <p:nvPr/>
      </p:nvGrpSpPr>
      <p:grpSpPr>
        <a:xfrm>
          <a:off x="0" y="0"/>
          <a:ext cx="0" cy="0"/>
          <a:chOff x="0" y="0"/>
          <a:chExt cx="0" cy="0"/>
        </a:xfrm>
      </p:grpSpPr>
      <p:sp>
        <p:nvSpPr>
          <p:cNvPr id="178" name="Shape 17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Subsection Lists">
    <p:spTree>
      <p:nvGrpSpPr>
        <p:cNvPr id="1" name=""/>
        <p:cNvGrpSpPr/>
        <p:nvPr/>
      </p:nvGrpSpPr>
      <p:grpSpPr>
        <a:xfrm>
          <a:off x="0" y="0"/>
          <a:ext cx="0" cy="0"/>
          <a:chOff x="0" y="0"/>
          <a:chExt cx="0" cy="0"/>
        </a:xfrm>
      </p:grpSpPr>
      <p:sp>
        <p:nvSpPr>
          <p:cNvPr id="185" name="Shape 185"/>
          <p:cNvSpPr>
            <a:spLocks noGrp="1"/>
          </p:cNvSpPr>
          <p:nvPr>
            <p:ph type="body" sz="quarter" idx="1"/>
          </p:nvPr>
        </p:nvSpPr>
        <p:spPr>
          <a:xfrm>
            <a:off x="1214973" y="913237"/>
            <a:ext cx="21958299" cy="1759520"/>
          </a:xfrm>
          <a:prstGeom prst="rect">
            <a:avLst/>
          </a:prstGeom>
        </p:spPr>
        <p:txBody>
          <a:bodyPr lIns="0" tIns="0" rIns="0" bIns="0">
            <a:noAutofit/>
          </a:bodyPr>
          <a:lstStyle>
            <a:lvl1pPr marL="0" indent="0">
              <a:lnSpc>
                <a:spcPct val="80000"/>
              </a:lnSpc>
              <a:spcBef>
                <a:spcPts val="2400"/>
              </a:spcBef>
              <a:buClrTx/>
              <a:buSzTx/>
              <a:buFontTx/>
              <a:buNone/>
              <a:defRPr sz="10600">
                <a:latin typeface="Franklin Gothic Medium"/>
                <a:ea typeface="Franklin Gothic Medium"/>
                <a:cs typeface="Franklin Gothic Medium"/>
                <a:sym typeface="Franklin Gothic Medium"/>
              </a:defRPr>
            </a:lvl1pPr>
            <a:lvl2pPr marL="1719262" indent="-1262062">
              <a:lnSpc>
                <a:spcPct val="80000"/>
              </a:lnSpc>
              <a:spcBef>
                <a:spcPts val="2400"/>
              </a:spcBef>
              <a:buClrTx/>
              <a:buFontTx/>
              <a:defRPr sz="10600">
                <a:latin typeface="Franklin Gothic Medium"/>
                <a:ea typeface="Franklin Gothic Medium"/>
                <a:cs typeface="Franklin Gothic Medium"/>
                <a:sym typeface="Franklin Gothic Medium"/>
              </a:defRPr>
            </a:lvl2pPr>
            <a:lvl3pPr marL="1924050" indent="-1009650">
              <a:lnSpc>
                <a:spcPct val="80000"/>
              </a:lnSpc>
              <a:spcBef>
                <a:spcPts val="2400"/>
              </a:spcBef>
              <a:buClrTx/>
              <a:buFontTx/>
              <a:defRPr sz="10600">
                <a:latin typeface="Franklin Gothic Medium"/>
                <a:ea typeface="Franklin Gothic Medium"/>
                <a:cs typeface="Franklin Gothic Medium"/>
                <a:sym typeface="Franklin Gothic Medium"/>
              </a:defRPr>
            </a:lvl3pPr>
            <a:lvl4pPr marL="2583179" indent="-1211579">
              <a:lnSpc>
                <a:spcPct val="80000"/>
              </a:lnSpc>
              <a:spcBef>
                <a:spcPts val="2400"/>
              </a:spcBef>
              <a:buClrTx/>
              <a:buFontTx/>
              <a:defRPr sz="10600">
                <a:latin typeface="Franklin Gothic Medium"/>
                <a:ea typeface="Franklin Gothic Medium"/>
                <a:cs typeface="Franklin Gothic Medium"/>
                <a:sym typeface="Franklin Gothic Medium"/>
              </a:defRPr>
            </a:lvl4pPr>
            <a:lvl5pPr marL="3040379" indent="-1211579">
              <a:lnSpc>
                <a:spcPct val="80000"/>
              </a:lnSpc>
              <a:spcBef>
                <a:spcPts val="2400"/>
              </a:spcBef>
              <a:buClrTx/>
              <a:buFontTx/>
              <a:defRPr sz="10600">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pic>
        <p:nvPicPr>
          <p:cNvPr id="186" name="image2.png" descr="C:\Users\Keith\Desktop\Sprocket low-res for light backgrounds.png"/>
          <p:cNvPicPr>
            <a:picLocks noChangeAspect="1"/>
          </p:cNvPicPr>
          <p:nvPr/>
        </p:nvPicPr>
        <p:blipFill>
          <a:blip r:embed="rId2">
            <a:extLst/>
          </a:blip>
          <a:stretch>
            <a:fillRect/>
          </a:stretch>
        </p:blipFill>
        <p:spPr>
          <a:xfrm>
            <a:off x="22692586" y="12079965"/>
            <a:ext cx="1311225" cy="1455972"/>
          </a:xfrm>
          <a:prstGeom prst="rect">
            <a:avLst/>
          </a:prstGeom>
          <a:ln w="12700">
            <a:miter lim="400000"/>
          </a:ln>
        </p:spPr>
      </p:pic>
      <p:sp>
        <p:nvSpPr>
          <p:cNvPr id="187" name="Shape 18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Subsection Lists">
    <p:spTree>
      <p:nvGrpSpPr>
        <p:cNvPr id="1" name=""/>
        <p:cNvGrpSpPr/>
        <p:nvPr/>
      </p:nvGrpSpPr>
      <p:grpSpPr>
        <a:xfrm>
          <a:off x="0" y="0"/>
          <a:ext cx="0" cy="0"/>
          <a:chOff x="0" y="0"/>
          <a:chExt cx="0" cy="0"/>
        </a:xfrm>
      </p:grpSpPr>
      <p:sp>
        <p:nvSpPr>
          <p:cNvPr id="194" name="Shape 194"/>
          <p:cNvSpPr>
            <a:spLocks noGrp="1"/>
          </p:cNvSpPr>
          <p:nvPr>
            <p:ph type="body" sz="quarter" idx="1"/>
          </p:nvPr>
        </p:nvSpPr>
        <p:spPr>
          <a:xfrm>
            <a:off x="1214973" y="913237"/>
            <a:ext cx="21958299" cy="1618633"/>
          </a:xfrm>
          <a:prstGeom prst="rect">
            <a:avLst/>
          </a:prstGeom>
        </p:spPr>
        <p:txBody>
          <a:bodyPr/>
          <a:lstStyle>
            <a:lvl1pPr marL="0" indent="0">
              <a:lnSpc>
                <a:spcPct val="80000"/>
              </a:lnSpc>
              <a:spcBef>
                <a:spcPts val="2400"/>
              </a:spcBef>
              <a:buClrTx/>
              <a:buSzTx/>
              <a:buFontTx/>
              <a:buNone/>
              <a:defRPr sz="10600">
                <a:latin typeface="Franklin Gothic Medium"/>
                <a:ea typeface="Franklin Gothic Medium"/>
                <a:cs typeface="Franklin Gothic Medium"/>
                <a:sym typeface="Franklin Gothic Medium"/>
              </a:defRPr>
            </a:lvl1pPr>
            <a:lvl2pPr marL="1719262" indent="-1262062">
              <a:lnSpc>
                <a:spcPct val="80000"/>
              </a:lnSpc>
              <a:spcBef>
                <a:spcPts val="2400"/>
              </a:spcBef>
              <a:buClrTx/>
              <a:buFontTx/>
              <a:defRPr sz="10600">
                <a:latin typeface="Franklin Gothic Medium"/>
                <a:ea typeface="Franklin Gothic Medium"/>
                <a:cs typeface="Franklin Gothic Medium"/>
                <a:sym typeface="Franklin Gothic Medium"/>
              </a:defRPr>
            </a:lvl2pPr>
            <a:lvl3pPr marL="1924050" indent="-1009650">
              <a:lnSpc>
                <a:spcPct val="80000"/>
              </a:lnSpc>
              <a:spcBef>
                <a:spcPts val="2400"/>
              </a:spcBef>
              <a:buClrTx/>
              <a:buFontTx/>
              <a:defRPr sz="10600">
                <a:latin typeface="Franklin Gothic Medium"/>
                <a:ea typeface="Franklin Gothic Medium"/>
                <a:cs typeface="Franklin Gothic Medium"/>
                <a:sym typeface="Franklin Gothic Medium"/>
              </a:defRPr>
            </a:lvl3pPr>
            <a:lvl4pPr marL="2583179" indent="-1211579">
              <a:lnSpc>
                <a:spcPct val="80000"/>
              </a:lnSpc>
              <a:spcBef>
                <a:spcPts val="2400"/>
              </a:spcBef>
              <a:buClrTx/>
              <a:buFontTx/>
              <a:defRPr sz="10600">
                <a:latin typeface="Franklin Gothic Medium"/>
                <a:ea typeface="Franklin Gothic Medium"/>
                <a:cs typeface="Franklin Gothic Medium"/>
                <a:sym typeface="Franklin Gothic Medium"/>
              </a:defRPr>
            </a:lvl4pPr>
            <a:lvl5pPr marL="3040379" indent="-1211579">
              <a:lnSpc>
                <a:spcPct val="80000"/>
              </a:lnSpc>
              <a:spcBef>
                <a:spcPts val="2400"/>
              </a:spcBef>
              <a:buClrTx/>
              <a:buFontTx/>
              <a:defRPr sz="10600">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pic>
        <p:nvPicPr>
          <p:cNvPr id="195" name="image2.png" descr="C:\Users\Keith\Desktop\Sprocket low-res for light backgrounds.png"/>
          <p:cNvPicPr>
            <a:picLocks noChangeAspect="1"/>
          </p:cNvPicPr>
          <p:nvPr/>
        </p:nvPicPr>
        <p:blipFill>
          <a:blip r:embed="rId2">
            <a:extLst/>
          </a:blip>
          <a:stretch>
            <a:fillRect/>
          </a:stretch>
        </p:blipFill>
        <p:spPr>
          <a:xfrm>
            <a:off x="22692586" y="12079965"/>
            <a:ext cx="1311225" cy="1455972"/>
          </a:xfrm>
          <a:prstGeom prst="rect">
            <a:avLst/>
          </a:prstGeom>
          <a:ln w="12700">
            <a:miter lim="400000"/>
          </a:ln>
        </p:spPr>
      </p:pic>
      <p:sp>
        <p:nvSpPr>
          <p:cNvPr id="196" name="Shape 196"/>
          <p:cNvSpPr>
            <a:spLocks noGrp="1"/>
          </p:cNvSpPr>
          <p:nvPr>
            <p:ph type="sldNum" sz="quarter" idx="2"/>
          </p:nvPr>
        </p:nvSpPr>
        <p:spPr>
          <a:xfrm>
            <a:off x="22447091" y="12362180"/>
            <a:ext cx="717709" cy="701040"/>
          </a:xfrm>
          <a:prstGeom prst="rect">
            <a:avLst/>
          </a:prstGeom>
        </p:spPr>
        <p:txBody>
          <a:bodyPr wrap="none"/>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Slid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3" name="Shape 203"/>
          <p:cNvSpPr>
            <a:spLocks noGrp="1"/>
          </p:cNvSpPr>
          <p:nvPr>
            <p:ph type="sldNum" sz="quarter" idx="2"/>
          </p:nvPr>
        </p:nvSpPr>
        <p:spPr>
          <a:xfrm>
            <a:off x="11785599" y="12343130"/>
            <a:ext cx="5689601" cy="739141"/>
          </a:xfrm>
          <a:prstGeom prst="rect">
            <a:avLst/>
          </a:prstGeom>
        </p:spPr>
        <p:txBody>
          <a:bodyPr wrap="none"/>
          <a:lstStyle>
            <a:lvl1pPr>
              <a:defRPr>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1_Title Slid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10" name="Shape 210"/>
          <p:cNvSpPr>
            <a:spLocks noGrp="1"/>
          </p:cNvSpPr>
          <p:nvPr>
            <p:ph type="sldNum" sz="quarter" idx="2"/>
          </p:nvPr>
        </p:nvSpPr>
        <p:spPr>
          <a:xfrm>
            <a:off x="11785599" y="12343130"/>
            <a:ext cx="5689601" cy="739141"/>
          </a:xfrm>
          <a:prstGeom prst="rect">
            <a:avLst/>
          </a:prstGeom>
        </p:spPr>
        <p:txBody>
          <a:bodyPr wrap="none"/>
          <a:lstStyle>
            <a:lvl1pPr>
              <a:defRPr>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HubSpot Title">
    <p:bg>
      <p:bgPr>
        <a:solidFill>
          <a:srgbClr val="414141"/>
        </a:solidFill>
        <a:effectLst/>
      </p:bgPr>
    </p:bg>
    <p:spTree>
      <p:nvGrpSpPr>
        <p:cNvPr id="1" name=""/>
        <p:cNvGrpSpPr/>
        <p:nvPr/>
      </p:nvGrpSpPr>
      <p:grpSpPr>
        <a:xfrm>
          <a:off x="0" y="0"/>
          <a:ext cx="0" cy="0"/>
          <a:chOff x="0" y="0"/>
          <a:chExt cx="0" cy="0"/>
        </a:xfrm>
      </p:grpSpPr>
      <p:sp>
        <p:nvSpPr>
          <p:cNvPr id="217" name="Shape 217"/>
          <p:cNvSpPr>
            <a:spLocks noGrp="1"/>
          </p:cNvSpPr>
          <p:nvPr>
            <p:ph type="sldNum" sz="quarter" idx="2"/>
          </p:nvPr>
        </p:nvSpPr>
        <p:spPr>
          <a:xfrm>
            <a:off x="6553200" y="4627562"/>
            <a:ext cx="2133600" cy="279401"/>
          </a:xfrm>
          <a:prstGeom prst="rect">
            <a:avLst/>
          </a:prstGeom>
        </p:spPr>
        <p:txBody>
          <a:bodyPr lIns="45719" tIns="45719" rIns="45719" bIns="45719"/>
          <a:lstStyle>
            <a:lvl1pPr defTabSz="457200">
              <a:defRPr sz="1200"/>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Subsection Lists">
    <p:spTree>
      <p:nvGrpSpPr>
        <p:cNvPr id="1" name=""/>
        <p:cNvGrpSpPr/>
        <p:nvPr/>
      </p:nvGrpSpPr>
      <p:grpSpPr>
        <a:xfrm>
          <a:off x="0" y="0"/>
          <a:ext cx="0" cy="0"/>
          <a:chOff x="0" y="0"/>
          <a:chExt cx="0" cy="0"/>
        </a:xfrm>
      </p:grpSpPr>
      <p:sp>
        <p:nvSpPr>
          <p:cNvPr id="224" name="Shape 224"/>
          <p:cNvSpPr>
            <a:spLocks noGrp="1"/>
          </p:cNvSpPr>
          <p:nvPr>
            <p:ph type="body" sz="quarter" idx="1"/>
          </p:nvPr>
        </p:nvSpPr>
        <p:spPr>
          <a:xfrm>
            <a:off x="455615" y="342464"/>
            <a:ext cx="8234362" cy="606987"/>
          </a:xfrm>
          <a:prstGeom prst="rect">
            <a:avLst/>
          </a:prstGeom>
        </p:spPr>
        <p:txBody>
          <a:bodyPr lIns="45719" tIns="45719" rIns="45719" bIns="45719">
            <a:noAutofit/>
          </a:bodyPr>
          <a:lstStyle>
            <a:lvl1pPr marL="0" indent="0" defTabSz="457200">
              <a:lnSpc>
                <a:spcPct val="80000"/>
              </a:lnSpc>
              <a:spcBef>
                <a:spcPts val="900"/>
              </a:spcBef>
              <a:buClrTx/>
              <a:buSzTx/>
              <a:buFontTx/>
              <a:buNone/>
              <a:defRPr sz="4000">
                <a:latin typeface="Franklin Gothic Medium"/>
                <a:ea typeface="Franklin Gothic Medium"/>
                <a:cs typeface="Franklin Gothic Medium"/>
                <a:sym typeface="Franklin Gothic Medium"/>
              </a:defRPr>
            </a:lvl1pPr>
            <a:lvl2pPr marL="933450" indent="-476250" defTabSz="457200">
              <a:lnSpc>
                <a:spcPct val="80000"/>
              </a:lnSpc>
              <a:spcBef>
                <a:spcPts val="900"/>
              </a:spcBef>
              <a:buClrTx/>
              <a:buFontTx/>
              <a:defRPr sz="4000">
                <a:latin typeface="Franklin Gothic Medium"/>
                <a:ea typeface="Franklin Gothic Medium"/>
                <a:cs typeface="Franklin Gothic Medium"/>
                <a:sym typeface="Franklin Gothic Medium"/>
              </a:defRPr>
            </a:lvl2pPr>
            <a:lvl3pPr marL="1295400" indent="-381000" defTabSz="457200">
              <a:lnSpc>
                <a:spcPct val="80000"/>
              </a:lnSpc>
              <a:spcBef>
                <a:spcPts val="900"/>
              </a:spcBef>
              <a:buClrTx/>
              <a:buFontTx/>
              <a:defRPr sz="4000">
                <a:latin typeface="Franklin Gothic Medium"/>
                <a:ea typeface="Franklin Gothic Medium"/>
                <a:cs typeface="Franklin Gothic Medium"/>
                <a:sym typeface="Franklin Gothic Medium"/>
              </a:defRPr>
            </a:lvl3pPr>
            <a:lvl4pPr marL="1828800" indent="-457200" defTabSz="457200">
              <a:lnSpc>
                <a:spcPct val="80000"/>
              </a:lnSpc>
              <a:spcBef>
                <a:spcPts val="900"/>
              </a:spcBef>
              <a:buClrTx/>
              <a:buFontTx/>
              <a:defRPr sz="4000">
                <a:latin typeface="Franklin Gothic Medium"/>
                <a:ea typeface="Franklin Gothic Medium"/>
                <a:cs typeface="Franklin Gothic Medium"/>
                <a:sym typeface="Franklin Gothic Medium"/>
              </a:defRPr>
            </a:lvl4pPr>
            <a:lvl5pPr marL="2286000" indent="-457200" defTabSz="457200">
              <a:lnSpc>
                <a:spcPct val="80000"/>
              </a:lnSpc>
              <a:spcBef>
                <a:spcPts val="900"/>
              </a:spcBef>
              <a:buClrTx/>
              <a:buFontTx/>
              <a:defRPr sz="4000">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pic>
        <p:nvPicPr>
          <p:cNvPr id="225" name="image2.png" descr="C:\Users\Keith\Desktop\Sprocket low-res for light backgrounds.png"/>
          <p:cNvPicPr>
            <a:picLocks noChangeAspect="1"/>
          </p:cNvPicPr>
          <p:nvPr/>
        </p:nvPicPr>
        <p:blipFill>
          <a:blip r:embed="rId2">
            <a:extLst/>
          </a:blip>
          <a:stretch>
            <a:fillRect/>
          </a:stretch>
        </p:blipFill>
        <p:spPr>
          <a:xfrm>
            <a:off x="8509720" y="4529987"/>
            <a:ext cx="491709" cy="545989"/>
          </a:xfrm>
          <a:prstGeom prst="rect">
            <a:avLst/>
          </a:prstGeom>
          <a:ln w="12700">
            <a:miter lim="400000"/>
          </a:ln>
        </p:spPr>
      </p:pic>
      <p:sp>
        <p:nvSpPr>
          <p:cNvPr id="226" name="Shape 226"/>
          <p:cNvSpPr>
            <a:spLocks noGrp="1"/>
          </p:cNvSpPr>
          <p:nvPr>
            <p:ph type="sldNum" sz="quarter" idx="2"/>
          </p:nvPr>
        </p:nvSpPr>
        <p:spPr>
          <a:xfrm>
            <a:off x="6553200" y="4627562"/>
            <a:ext cx="2133600" cy="279401"/>
          </a:xfrm>
          <a:prstGeom prst="rect">
            <a:avLst/>
          </a:prstGeom>
        </p:spPr>
        <p:txBody>
          <a:bodyPr lIns="45719" tIns="45719" rIns="45719" bIns="45719"/>
          <a:lstStyle>
            <a:lvl1pPr defTabSz="457200">
              <a:defRPr sz="1200"/>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Subsection Lists">
    <p:spTree>
      <p:nvGrpSpPr>
        <p:cNvPr id="1" name=""/>
        <p:cNvGrpSpPr/>
        <p:nvPr/>
      </p:nvGrpSpPr>
      <p:grpSpPr>
        <a:xfrm>
          <a:off x="0" y="0"/>
          <a:ext cx="0" cy="0"/>
          <a:chOff x="0" y="0"/>
          <a:chExt cx="0" cy="0"/>
        </a:xfrm>
      </p:grpSpPr>
      <p:sp>
        <p:nvSpPr>
          <p:cNvPr id="233" name="Shape 233"/>
          <p:cNvSpPr>
            <a:spLocks noGrp="1"/>
          </p:cNvSpPr>
          <p:nvPr>
            <p:ph type="body" sz="quarter" idx="1"/>
          </p:nvPr>
        </p:nvSpPr>
        <p:spPr>
          <a:xfrm>
            <a:off x="1214973" y="913237"/>
            <a:ext cx="21958299" cy="1618632"/>
          </a:xfrm>
          <a:prstGeom prst="rect">
            <a:avLst/>
          </a:prstGeom>
        </p:spPr>
        <p:txBody>
          <a:bodyPr>
            <a:noAutofit/>
          </a:bodyPr>
          <a:lstStyle>
            <a:lvl1pPr marL="0" indent="0">
              <a:lnSpc>
                <a:spcPct val="80000"/>
              </a:lnSpc>
              <a:spcBef>
                <a:spcPts val="2400"/>
              </a:spcBef>
              <a:buClrTx/>
              <a:buSzTx/>
              <a:buFontTx/>
              <a:buNone/>
              <a:defRPr sz="10600">
                <a:latin typeface="Franklin Gothic Medium"/>
                <a:ea typeface="Franklin Gothic Medium"/>
                <a:cs typeface="Franklin Gothic Medium"/>
                <a:sym typeface="Franklin Gothic Medium"/>
              </a:defRPr>
            </a:lvl1pPr>
            <a:lvl2pPr marL="1719262" indent="-1262062">
              <a:lnSpc>
                <a:spcPct val="80000"/>
              </a:lnSpc>
              <a:spcBef>
                <a:spcPts val="2400"/>
              </a:spcBef>
              <a:buClrTx/>
              <a:buFontTx/>
              <a:defRPr sz="10600">
                <a:latin typeface="Franklin Gothic Medium"/>
                <a:ea typeface="Franklin Gothic Medium"/>
                <a:cs typeface="Franklin Gothic Medium"/>
                <a:sym typeface="Franklin Gothic Medium"/>
              </a:defRPr>
            </a:lvl2pPr>
            <a:lvl3pPr marL="1924050" indent="-1009650">
              <a:lnSpc>
                <a:spcPct val="80000"/>
              </a:lnSpc>
              <a:spcBef>
                <a:spcPts val="2400"/>
              </a:spcBef>
              <a:buClrTx/>
              <a:buFontTx/>
              <a:defRPr sz="10600">
                <a:latin typeface="Franklin Gothic Medium"/>
                <a:ea typeface="Franklin Gothic Medium"/>
                <a:cs typeface="Franklin Gothic Medium"/>
                <a:sym typeface="Franklin Gothic Medium"/>
              </a:defRPr>
            </a:lvl3pPr>
            <a:lvl4pPr marL="2583179" indent="-1211579">
              <a:lnSpc>
                <a:spcPct val="80000"/>
              </a:lnSpc>
              <a:spcBef>
                <a:spcPts val="2400"/>
              </a:spcBef>
              <a:buClrTx/>
              <a:buFontTx/>
              <a:defRPr sz="10600">
                <a:latin typeface="Franklin Gothic Medium"/>
                <a:ea typeface="Franklin Gothic Medium"/>
                <a:cs typeface="Franklin Gothic Medium"/>
                <a:sym typeface="Franklin Gothic Medium"/>
              </a:defRPr>
            </a:lvl4pPr>
            <a:lvl5pPr marL="3040379" indent="-1211579">
              <a:lnSpc>
                <a:spcPct val="80000"/>
              </a:lnSpc>
              <a:spcBef>
                <a:spcPts val="2400"/>
              </a:spcBef>
              <a:buClrTx/>
              <a:buFontTx/>
              <a:defRPr sz="10600">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pic>
        <p:nvPicPr>
          <p:cNvPr id="234" name="image2.png" descr="C:\Users\Keith\Desktop\Sprocket low-res for light backgrounds.png"/>
          <p:cNvPicPr>
            <a:picLocks noChangeAspect="1"/>
          </p:cNvPicPr>
          <p:nvPr/>
        </p:nvPicPr>
        <p:blipFill>
          <a:blip r:embed="rId2">
            <a:extLst/>
          </a:blip>
          <a:stretch>
            <a:fillRect/>
          </a:stretch>
        </p:blipFill>
        <p:spPr>
          <a:xfrm>
            <a:off x="22692590" y="12079965"/>
            <a:ext cx="1311222" cy="1455969"/>
          </a:xfrm>
          <a:prstGeom prst="rect">
            <a:avLst/>
          </a:prstGeom>
          <a:ln w="12700">
            <a:miter lim="400000"/>
          </a:ln>
        </p:spPr>
      </p:pic>
      <p:sp>
        <p:nvSpPr>
          <p:cNvPr id="235" name="Shape 23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Agenda">
    <p:bg>
      <p:bgPr>
        <a:solidFill>
          <a:srgbClr val="414141"/>
        </a:solidFill>
        <a:effectLst/>
      </p:bgPr>
    </p:bg>
    <p:spTree>
      <p:nvGrpSpPr>
        <p:cNvPr id="1" name=""/>
        <p:cNvGrpSpPr/>
        <p:nvPr/>
      </p:nvGrpSpPr>
      <p:grpSpPr>
        <a:xfrm>
          <a:off x="0" y="0"/>
          <a:ext cx="0" cy="0"/>
          <a:chOff x="0" y="0"/>
          <a:chExt cx="0" cy="0"/>
        </a:xfrm>
      </p:grpSpPr>
      <p:sp>
        <p:nvSpPr>
          <p:cNvPr id="28" name="Shape 28"/>
          <p:cNvSpPr>
            <a:spLocks noGrp="1"/>
          </p:cNvSpPr>
          <p:nvPr>
            <p:ph type="body" sz="quarter" idx="1"/>
          </p:nvPr>
        </p:nvSpPr>
        <p:spPr>
          <a:xfrm>
            <a:off x="1214970" y="913237"/>
            <a:ext cx="6788262" cy="1195969"/>
          </a:xfrm>
          <a:prstGeom prst="rect">
            <a:avLst/>
          </a:prstGeom>
        </p:spPr>
        <p:txBody>
          <a:bodyPr>
            <a:noAutofit/>
          </a:bodyPr>
          <a:lstStyle>
            <a:lvl1pPr marL="0" indent="0">
              <a:lnSpc>
                <a:spcPct val="80000"/>
              </a:lnSpc>
              <a:spcBef>
                <a:spcPts val="2500"/>
              </a:spcBef>
              <a:buClrTx/>
              <a:buSzTx/>
              <a:buFontTx/>
              <a:buNone/>
              <a:defRPr sz="10600">
                <a:solidFill>
                  <a:srgbClr val="FFFFFF"/>
                </a:solidFill>
                <a:latin typeface="Franklin Gothic Medium"/>
                <a:ea typeface="Franklin Gothic Medium"/>
                <a:cs typeface="Franklin Gothic Medium"/>
                <a:sym typeface="Franklin Gothic Medium"/>
              </a:defRPr>
            </a:lvl1pPr>
            <a:lvl2pPr marL="1719262" indent="-1262062">
              <a:lnSpc>
                <a:spcPct val="80000"/>
              </a:lnSpc>
              <a:spcBef>
                <a:spcPts val="2500"/>
              </a:spcBef>
              <a:buClrTx/>
              <a:buFontTx/>
              <a:defRPr sz="10600">
                <a:solidFill>
                  <a:srgbClr val="FFFFFF"/>
                </a:solidFill>
                <a:latin typeface="Franklin Gothic Medium"/>
                <a:ea typeface="Franklin Gothic Medium"/>
                <a:cs typeface="Franklin Gothic Medium"/>
                <a:sym typeface="Franklin Gothic Medium"/>
              </a:defRPr>
            </a:lvl2pPr>
            <a:lvl3pPr marL="1924050" indent="-1009650">
              <a:lnSpc>
                <a:spcPct val="80000"/>
              </a:lnSpc>
              <a:spcBef>
                <a:spcPts val="2500"/>
              </a:spcBef>
              <a:buClrTx/>
              <a:buFontTx/>
              <a:defRPr sz="10600">
                <a:solidFill>
                  <a:srgbClr val="FFFFFF"/>
                </a:solidFill>
                <a:latin typeface="Franklin Gothic Medium"/>
                <a:ea typeface="Franklin Gothic Medium"/>
                <a:cs typeface="Franklin Gothic Medium"/>
                <a:sym typeface="Franklin Gothic Medium"/>
              </a:defRPr>
            </a:lvl3pPr>
            <a:lvl4pPr marL="2583179" indent="-1211579">
              <a:lnSpc>
                <a:spcPct val="80000"/>
              </a:lnSpc>
              <a:spcBef>
                <a:spcPts val="2500"/>
              </a:spcBef>
              <a:buClrTx/>
              <a:buFontTx/>
              <a:defRPr sz="10600">
                <a:solidFill>
                  <a:srgbClr val="FFFFFF"/>
                </a:solidFill>
                <a:latin typeface="Franklin Gothic Medium"/>
                <a:ea typeface="Franklin Gothic Medium"/>
                <a:cs typeface="Franklin Gothic Medium"/>
                <a:sym typeface="Franklin Gothic Medium"/>
              </a:defRPr>
            </a:lvl4pPr>
            <a:lvl5pPr marL="3040379" indent="-1211579">
              <a:lnSpc>
                <a:spcPct val="80000"/>
              </a:lnSpc>
              <a:spcBef>
                <a:spcPts val="2500"/>
              </a:spcBef>
              <a:buClrTx/>
              <a:buFontTx/>
              <a:defRPr sz="10600">
                <a:solidFill>
                  <a:srgbClr val="FFFFFF"/>
                </a:solidFill>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29" name="Shape 2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Section Header">
    <p:bg>
      <p:bgPr>
        <a:solidFill>
          <a:srgbClr val="414141"/>
        </a:solidFill>
        <a:effectLst/>
      </p:bgPr>
    </p:bg>
    <p:spTree>
      <p:nvGrpSpPr>
        <p:cNvPr id="1" name=""/>
        <p:cNvGrpSpPr/>
        <p:nvPr/>
      </p:nvGrpSpPr>
      <p:grpSpPr>
        <a:xfrm>
          <a:off x="0" y="0"/>
          <a:ext cx="0" cy="0"/>
          <a:chOff x="0" y="0"/>
          <a:chExt cx="0" cy="0"/>
        </a:xfrm>
      </p:grpSpPr>
      <p:sp>
        <p:nvSpPr>
          <p:cNvPr id="36" name="Shape 36"/>
          <p:cNvSpPr>
            <a:spLocks noGrp="1"/>
          </p:cNvSpPr>
          <p:nvPr>
            <p:ph type="body" sz="quarter" idx="1"/>
          </p:nvPr>
        </p:nvSpPr>
        <p:spPr>
          <a:xfrm>
            <a:off x="3014133" y="3307580"/>
            <a:ext cx="2760134" cy="6326653"/>
          </a:xfrm>
          <a:prstGeom prst="rect">
            <a:avLst/>
          </a:prstGeom>
        </p:spPr>
        <p:txBody>
          <a:bodyPr anchor="ctr">
            <a:noAutofit/>
          </a:bodyPr>
          <a:lstStyle>
            <a:lvl1pPr marL="0" indent="0">
              <a:spcBef>
                <a:spcPts val="6200"/>
              </a:spcBef>
              <a:buClrTx/>
              <a:buSzTx/>
              <a:buFontTx/>
              <a:buNone/>
              <a:defRPr sz="26000">
                <a:solidFill>
                  <a:srgbClr val="F7761F"/>
                </a:solidFill>
                <a:latin typeface="Franklin Gothic Medium"/>
                <a:ea typeface="Franklin Gothic Medium"/>
                <a:cs typeface="Franklin Gothic Medium"/>
                <a:sym typeface="Franklin Gothic Medium"/>
              </a:defRPr>
            </a:lvl1pPr>
            <a:lvl2pPr marL="3552825" indent="-3095625">
              <a:spcBef>
                <a:spcPts val="6200"/>
              </a:spcBef>
              <a:buClrTx/>
              <a:buFontTx/>
              <a:defRPr sz="26000">
                <a:solidFill>
                  <a:srgbClr val="F7761F"/>
                </a:solidFill>
                <a:latin typeface="Franklin Gothic Medium"/>
                <a:ea typeface="Franklin Gothic Medium"/>
                <a:cs typeface="Franklin Gothic Medium"/>
                <a:sym typeface="Franklin Gothic Medium"/>
              </a:defRPr>
            </a:lvl2pPr>
            <a:lvl3pPr marL="3390900" indent="-2476500">
              <a:spcBef>
                <a:spcPts val="6200"/>
              </a:spcBef>
              <a:buClrTx/>
              <a:buFontTx/>
              <a:defRPr sz="26000">
                <a:solidFill>
                  <a:srgbClr val="F7761F"/>
                </a:solidFill>
                <a:latin typeface="Franklin Gothic Medium"/>
                <a:ea typeface="Franklin Gothic Medium"/>
                <a:cs typeface="Franklin Gothic Medium"/>
                <a:sym typeface="Franklin Gothic Medium"/>
              </a:defRPr>
            </a:lvl3pPr>
            <a:lvl4pPr marL="4343400" indent="-2971800">
              <a:spcBef>
                <a:spcPts val="6200"/>
              </a:spcBef>
              <a:buClrTx/>
              <a:buFontTx/>
              <a:defRPr sz="26000">
                <a:solidFill>
                  <a:srgbClr val="F7761F"/>
                </a:solidFill>
                <a:latin typeface="Franklin Gothic Medium"/>
                <a:ea typeface="Franklin Gothic Medium"/>
                <a:cs typeface="Franklin Gothic Medium"/>
                <a:sym typeface="Franklin Gothic Medium"/>
              </a:defRPr>
            </a:lvl4pPr>
            <a:lvl5pPr marL="4800600" indent="-2971800">
              <a:spcBef>
                <a:spcPts val="6200"/>
              </a:spcBef>
              <a:buClrTx/>
              <a:buFontTx/>
              <a:defRPr sz="26000">
                <a:solidFill>
                  <a:srgbClr val="F7761F"/>
                </a:solidFill>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37" name="Shape 3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Subsection Lists">
    <p:spTree>
      <p:nvGrpSpPr>
        <p:cNvPr id="1" name=""/>
        <p:cNvGrpSpPr/>
        <p:nvPr/>
      </p:nvGrpSpPr>
      <p:grpSpPr>
        <a:xfrm>
          <a:off x="0" y="0"/>
          <a:ext cx="0" cy="0"/>
          <a:chOff x="0" y="0"/>
          <a:chExt cx="0" cy="0"/>
        </a:xfrm>
      </p:grpSpPr>
      <p:sp>
        <p:nvSpPr>
          <p:cNvPr id="44" name="Shape 44"/>
          <p:cNvSpPr>
            <a:spLocks noGrp="1"/>
          </p:cNvSpPr>
          <p:nvPr>
            <p:ph type="body" sz="quarter" idx="1"/>
          </p:nvPr>
        </p:nvSpPr>
        <p:spPr>
          <a:xfrm>
            <a:off x="1214975" y="913237"/>
            <a:ext cx="21958298" cy="1195969"/>
          </a:xfrm>
          <a:prstGeom prst="rect">
            <a:avLst/>
          </a:prstGeom>
        </p:spPr>
        <p:txBody>
          <a:bodyPr>
            <a:noAutofit/>
          </a:bodyPr>
          <a:lstStyle>
            <a:lvl1pPr marL="0" indent="0">
              <a:lnSpc>
                <a:spcPct val="80000"/>
              </a:lnSpc>
              <a:spcBef>
                <a:spcPts val="2500"/>
              </a:spcBef>
              <a:buClrTx/>
              <a:buSzTx/>
              <a:buFontTx/>
              <a:buNone/>
              <a:defRPr sz="10600">
                <a:latin typeface="Franklin Gothic Medium"/>
                <a:ea typeface="Franklin Gothic Medium"/>
                <a:cs typeface="Franklin Gothic Medium"/>
                <a:sym typeface="Franklin Gothic Medium"/>
              </a:defRPr>
            </a:lvl1pPr>
            <a:lvl2pPr marL="1719262" indent="-1262062">
              <a:lnSpc>
                <a:spcPct val="80000"/>
              </a:lnSpc>
              <a:spcBef>
                <a:spcPts val="2500"/>
              </a:spcBef>
              <a:buClrTx/>
              <a:buFontTx/>
              <a:defRPr sz="10600">
                <a:latin typeface="Franklin Gothic Medium"/>
                <a:ea typeface="Franklin Gothic Medium"/>
                <a:cs typeface="Franklin Gothic Medium"/>
                <a:sym typeface="Franklin Gothic Medium"/>
              </a:defRPr>
            </a:lvl2pPr>
            <a:lvl3pPr marL="1924050" indent="-1009650">
              <a:lnSpc>
                <a:spcPct val="80000"/>
              </a:lnSpc>
              <a:spcBef>
                <a:spcPts val="2500"/>
              </a:spcBef>
              <a:buClrTx/>
              <a:buFontTx/>
              <a:defRPr sz="10600">
                <a:latin typeface="Franklin Gothic Medium"/>
                <a:ea typeface="Franklin Gothic Medium"/>
                <a:cs typeface="Franklin Gothic Medium"/>
                <a:sym typeface="Franklin Gothic Medium"/>
              </a:defRPr>
            </a:lvl3pPr>
            <a:lvl4pPr marL="2583179" indent="-1211579">
              <a:lnSpc>
                <a:spcPct val="80000"/>
              </a:lnSpc>
              <a:spcBef>
                <a:spcPts val="2500"/>
              </a:spcBef>
              <a:buClrTx/>
              <a:buFontTx/>
              <a:defRPr sz="10600">
                <a:latin typeface="Franklin Gothic Medium"/>
                <a:ea typeface="Franklin Gothic Medium"/>
                <a:cs typeface="Franklin Gothic Medium"/>
                <a:sym typeface="Franklin Gothic Medium"/>
              </a:defRPr>
            </a:lvl4pPr>
            <a:lvl5pPr marL="3040379" indent="-1211579">
              <a:lnSpc>
                <a:spcPct val="80000"/>
              </a:lnSpc>
              <a:spcBef>
                <a:spcPts val="2500"/>
              </a:spcBef>
              <a:buClrTx/>
              <a:buFontTx/>
              <a:defRPr sz="10600">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45" name="Shape 4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ubsection Header">
    <p:spTree>
      <p:nvGrpSpPr>
        <p:cNvPr id="1" name=""/>
        <p:cNvGrpSpPr/>
        <p:nvPr/>
      </p:nvGrpSpPr>
      <p:grpSpPr>
        <a:xfrm>
          <a:off x="0" y="0"/>
          <a:ext cx="0" cy="0"/>
          <a:chOff x="0" y="0"/>
          <a:chExt cx="0" cy="0"/>
        </a:xfrm>
      </p:grpSpPr>
      <p:sp>
        <p:nvSpPr>
          <p:cNvPr id="52" name="Shape 52"/>
          <p:cNvSpPr>
            <a:spLocks noGrp="1"/>
          </p:cNvSpPr>
          <p:nvPr>
            <p:ph type="body" sz="quarter" idx="1"/>
          </p:nvPr>
        </p:nvSpPr>
        <p:spPr>
          <a:xfrm>
            <a:off x="3014133" y="3307580"/>
            <a:ext cx="2760134" cy="6326653"/>
          </a:xfrm>
          <a:prstGeom prst="rect">
            <a:avLst/>
          </a:prstGeom>
        </p:spPr>
        <p:txBody>
          <a:bodyPr anchor="ctr">
            <a:noAutofit/>
          </a:bodyPr>
          <a:lstStyle>
            <a:lvl1pPr marL="0" indent="0">
              <a:spcBef>
                <a:spcPts val="6200"/>
              </a:spcBef>
              <a:buClrTx/>
              <a:buSzTx/>
              <a:buFontTx/>
              <a:buNone/>
              <a:defRPr sz="26000">
                <a:solidFill>
                  <a:srgbClr val="F7761F"/>
                </a:solidFill>
                <a:latin typeface="Franklin Gothic Medium"/>
                <a:ea typeface="Franklin Gothic Medium"/>
                <a:cs typeface="Franklin Gothic Medium"/>
                <a:sym typeface="Franklin Gothic Medium"/>
              </a:defRPr>
            </a:lvl1pPr>
            <a:lvl2pPr marL="3552825" indent="-3095625">
              <a:spcBef>
                <a:spcPts val="6200"/>
              </a:spcBef>
              <a:buClrTx/>
              <a:buFontTx/>
              <a:defRPr sz="26000">
                <a:solidFill>
                  <a:srgbClr val="F7761F"/>
                </a:solidFill>
                <a:latin typeface="Franklin Gothic Medium"/>
                <a:ea typeface="Franklin Gothic Medium"/>
                <a:cs typeface="Franklin Gothic Medium"/>
                <a:sym typeface="Franklin Gothic Medium"/>
              </a:defRPr>
            </a:lvl2pPr>
            <a:lvl3pPr marL="3390900" indent="-2476500">
              <a:spcBef>
                <a:spcPts val="6200"/>
              </a:spcBef>
              <a:buClrTx/>
              <a:buFontTx/>
              <a:defRPr sz="26000">
                <a:solidFill>
                  <a:srgbClr val="F7761F"/>
                </a:solidFill>
                <a:latin typeface="Franklin Gothic Medium"/>
                <a:ea typeface="Franklin Gothic Medium"/>
                <a:cs typeface="Franklin Gothic Medium"/>
                <a:sym typeface="Franklin Gothic Medium"/>
              </a:defRPr>
            </a:lvl3pPr>
            <a:lvl4pPr marL="4343400" indent="-2971800">
              <a:spcBef>
                <a:spcPts val="6200"/>
              </a:spcBef>
              <a:buClrTx/>
              <a:buFontTx/>
              <a:defRPr sz="26000">
                <a:solidFill>
                  <a:srgbClr val="F7761F"/>
                </a:solidFill>
                <a:latin typeface="Franklin Gothic Medium"/>
                <a:ea typeface="Franklin Gothic Medium"/>
                <a:cs typeface="Franklin Gothic Medium"/>
                <a:sym typeface="Franklin Gothic Medium"/>
              </a:defRPr>
            </a:lvl4pPr>
            <a:lvl5pPr marL="4800600" indent="-2971800">
              <a:spcBef>
                <a:spcPts val="6200"/>
              </a:spcBef>
              <a:buClrTx/>
              <a:buFontTx/>
              <a:defRPr sz="26000">
                <a:solidFill>
                  <a:srgbClr val="F7761F"/>
                </a:solidFill>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53" name="Shape 5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Ordered List">
    <p:spTree>
      <p:nvGrpSpPr>
        <p:cNvPr id="1" name=""/>
        <p:cNvGrpSpPr/>
        <p:nvPr/>
      </p:nvGrpSpPr>
      <p:grpSpPr>
        <a:xfrm>
          <a:off x="0" y="0"/>
          <a:ext cx="0" cy="0"/>
          <a:chOff x="0" y="0"/>
          <a:chExt cx="0" cy="0"/>
        </a:xfrm>
      </p:grpSpPr>
      <p:sp>
        <p:nvSpPr>
          <p:cNvPr id="60" name="Shape 60"/>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61" name="Shape 6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Unordered Lists">
    <p:spTree>
      <p:nvGrpSpPr>
        <p:cNvPr id="1" name=""/>
        <p:cNvGrpSpPr/>
        <p:nvPr/>
      </p:nvGrpSpPr>
      <p:grpSpPr>
        <a:xfrm>
          <a:off x="0" y="0"/>
          <a:ext cx="0" cy="0"/>
          <a:chOff x="0" y="0"/>
          <a:chExt cx="0" cy="0"/>
        </a:xfrm>
      </p:grpSpPr>
      <p:sp>
        <p:nvSpPr>
          <p:cNvPr id="68" name="Shape 68"/>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69" name="Shape 6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Checklist">
    <p:spTree>
      <p:nvGrpSpPr>
        <p:cNvPr id="1" name=""/>
        <p:cNvGrpSpPr/>
        <p:nvPr/>
      </p:nvGrpSpPr>
      <p:grpSpPr>
        <a:xfrm>
          <a:off x="0" y="0"/>
          <a:ext cx="0" cy="0"/>
          <a:chOff x="0" y="0"/>
          <a:chExt cx="0" cy="0"/>
        </a:xfrm>
      </p:grpSpPr>
      <p:sp>
        <p:nvSpPr>
          <p:cNvPr id="76" name="Shape 76"/>
          <p:cNvSpPr>
            <a:spLocks noGrp="1"/>
          </p:cNvSpPr>
          <p:nvPr>
            <p:ph type="body" sz="quarter" idx="1"/>
          </p:nvPr>
        </p:nvSpPr>
        <p:spPr>
          <a:xfrm>
            <a:off x="1214975" y="913239"/>
            <a:ext cx="21958298" cy="1693607"/>
          </a:xfrm>
          <a:prstGeom prst="rect">
            <a:avLst/>
          </a:prstGeom>
        </p:spPr>
        <p:txBody>
          <a:bodyPr>
            <a:noAutofit/>
          </a:bodyPr>
          <a:lstStyle>
            <a:lvl1pPr marL="0" indent="0">
              <a:lnSpc>
                <a:spcPct val="80000"/>
              </a:lnSpc>
              <a:buClrTx/>
              <a:buSzTx/>
              <a:buFontTx/>
              <a:buNone/>
              <a:defRPr>
                <a:latin typeface="Franklin Gothic Medium"/>
                <a:ea typeface="Franklin Gothic Medium"/>
                <a:cs typeface="Franklin Gothic Medium"/>
                <a:sym typeface="Franklin Gothic Medium"/>
              </a:defRPr>
            </a:lvl1pPr>
            <a:lvl2pPr>
              <a:lnSpc>
                <a:spcPct val="80000"/>
              </a:lnSpc>
              <a:buClrTx/>
              <a:buFontTx/>
              <a:defRPr>
                <a:latin typeface="Franklin Gothic Medium"/>
                <a:ea typeface="Franklin Gothic Medium"/>
                <a:cs typeface="Franklin Gothic Medium"/>
                <a:sym typeface="Franklin Gothic Medium"/>
              </a:defRPr>
            </a:lvl2pPr>
            <a:lvl3pPr>
              <a:lnSpc>
                <a:spcPct val="80000"/>
              </a:lnSpc>
              <a:buClrTx/>
              <a:buFontTx/>
              <a:defRPr>
                <a:latin typeface="Franklin Gothic Medium"/>
                <a:ea typeface="Franklin Gothic Medium"/>
                <a:cs typeface="Franklin Gothic Medium"/>
                <a:sym typeface="Franklin Gothic Medium"/>
              </a:defRPr>
            </a:lvl3pPr>
            <a:lvl4pPr>
              <a:lnSpc>
                <a:spcPct val="80000"/>
              </a:lnSpc>
              <a:buClrTx/>
              <a:buFontTx/>
              <a:defRPr>
                <a:latin typeface="Franklin Gothic Medium"/>
                <a:ea typeface="Franklin Gothic Medium"/>
                <a:cs typeface="Franklin Gothic Medium"/>
                <a:sym typeface="Franklin Gothic Medium"/>
              </a:defRPr>
            </a:lvl4pPr>
            <a:lvl5pPr>
              <a:lnSpc>
                <a:spcPct val="80000"/>
              </a:lnSpc>
              <a:buClrTx/>
              <a:buFontTx/>
              <a:defRPr>
                <a:latin typeface="Franklin Gothic Medium"/>
                <a:ea typeface="Franklin Gothic Medium"/>
                <a:cs typeface="Franklin Gothic Medium"/>
                <a:sym typeface="Franklin Gothic Medium"/>
              </a:defRPr>
            </a:lvl5pPr>
          </a:lstStyle>
          <a:p>
            <a:r>
              <a:t>Body Level One</a:t>
            </a:r>
          </a:p>
          <a:p>
            <a:pPr lvl="1"/>
            <a:r>
              <a:t>Body Level Two</a:t>
            </a:r>
          </a:p>
          <a:p>
            <a:pPr lvl="2"/>
            <a:r>
              <a:t>Body Level Three</a:t>
            </a:r>
          </a:p>
          <a:p>
            <a:pPr lvl="3"/>
            <a:r>
              <a:t>Body Level Four</a:t>
            </a:r>
          </a:p>
          <a:p>
            <a:pPr lvl="4"/>
            <a:r>
              <a:t>Body Level Five</a:t>
            </a:r>
          </a:p>
        </p:txBody>
      </p:sp>
      <p:sp>
        <p:nvSpPr>
          <p:cNvPr id="77" name="Shape 7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30" Type="http://schemas.openxmlformats.org/officeDocument/2006/relationships/theme" Target="../theme/theme1.xml"/><Relationship Id="rId31"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2.png" descr="C:\Users\Keith\Desktop\Sprocket low-res for light backgrounds.png"/>
          <p:cNvPicPr>
            <a:picLocks noChangeAspect="1"/>
          </p:cNvPicPr>
          <p:nvPr/>
        </p:nvPicPr>
        <p:blipFill>
          <a:blip r:embed="rId31">
            <a:extLst/>
          </a:blip>
          <a:stretch>
            <a:fillRect/>
          </a:stretch>
        </p:blipFill>
        <p:spPr>
          <a:xfrm>
            <a:off x="22692591" y="12079968"/>
            <a:ext cx="1311220" cy="1455966"/>
          </a:xfrm>
          <a:prstGeom prst="rect">
            <a:avLst/>
          </a:prstGeom>
          <a:ln w="12700">
            <a:miter lim="400000"/>
          </a:ln>
        </p:spPr>
      </p:pic>
      <p:sp>
        <p:nvSpPr>
          <p:cNvPr id="3" name="Shape 3"/>
          <p:cNvSpPr>
            <a:spLocks noGrp="1"/>
          </p:cNvSpPr>
          <p:nvPr>
            <p:ph type="title"/>
          </p:nvPr>
        </p:nvSpPr>
        <p:spPr>
          <a:xfrm>
            <a:off x="1219199" y="184149"/>
            <a:ext cx="21945601" cy="301625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nchor="ctr">
            <a:normAutofit/>
          </a:bodyPr>
          <a:lstStyle/>
          <a:p>
            <a:r>
              <a:t>Title Text</a:t>
            </a:r>
          </a:p>
        </p:txBody>
      </p:sp>
      <p:sp>
        <p:nvSpPr>
          <p:cNvPr id="4" name="Shape 4"/>
          <p:cNvSpPr>
            <a:spLocks noGrp="1"/>
          </p:cNvSpPr>
          <p:nvPr>
            <p:ph type="body" idx="1"/>
          </p:nvPr>
        </p:nvSpPr>
        <p:spPr>
          <a:xfrm>
            <a:off x="1219199" y="3200399"/>
            <a:ext cx="21945601" cy="1051560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normAutofit/>
          </a:bodyPr>
          <a:lstStyle/>
          <a:p>
            <a:r>
              <a:t>Body Level One</a:t>
            </a:r>
          </a:p>
          <a:p>
            <a:pPr lvl="1"/>
            <a:r>
              <a:t>Body Level Two</a:t>
            </a:r>
          </a:p>
          <a:p>
            <a:pPr lvl="2"/>
            <a:r>
              <a:t>Body Level Three</a:t>
            </a:r>
          </a:p>
          <a:p>
            <a:pPr lvl="3"/>
            <a:r>
              <a:t>Body Level Four</a:t>
            </a:r>
          </a:p>
          <a:p>
            <a:pPr lvl="4"/>
            <a:r>
              <a:t>Body Level Five</a:t>
            </a:r>
          </a:p>
        </p:txBody>
      </p:sp>
      <p:sp>
        <p:nvSpPr>
          <p:cNvPr id="5" name="Shape 5"/>
          <p:cNvSpPr>
            <a:spLocks noGrp="1"/>
          </p:cNvSpPr>
          <p:nvPr>
            <p:ph type="sldNum" sz="quarter" idx="2"/>
          </p:nvPr>
        </p:nvSpPr>
        <p:spPr>
          <a:xfrm>
            <a:off x="17475200" y="12344399"/>
            <a:ext cx="5689600" cy="736601"/>
          </a:xfrm>
          <a:prstGeom prst="rect">
            <a:avLst/>
          </a:prstGeom>
          <a:ln w="25400">
            <a:miter lim="400000"/>
          </a:ln>
        </p:spPr>
        <p:txBody>
          <a:bodyPr lIns="121919" tIns="121919" rIns="121919" bIns="121919" anchor="ctr">
            <a:spAutoFit/>
          </a:bodyPr>
          <a:lstStyle>
            <a:lvl1pPr algn="r">
              <a:defRPr sz="32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0" marR="0" indent="0" algn="ctr" defTabSz="1219200" rtl="0" latinLnBrk="0">
        <a:lnSpc>
          <a:spcPct val="100000"/>
        </a:lnSpc>
        <a:spcBef>
          <a:spcPts val="0"/>
        </a:spcBef>
        <a:spcAft>
          <a:spcPts val="0"/>
        </a:spcAft>
        <a:buClrTx/>
        <a:buSzTx/>
        <a:buFontTx/>
        <a:buNone/>
        <a:tabLst/>
        <a:defRPr sz="11600" b="0" i="0" u="none" strike="noStrike" cap="none" spc="0" baseline="0">
          <a:ln>
            <a:noFill/>
          </a:ln>
          <a:solidFill>
            <a:srgbClr val="414141"/>
          </a:solidFill>
          <a:uFillTx/>
          <a:latin typeface="Franklin Gothic Medium"/>
          <a:ea typeface="Franklin Gothic Medium"/>
          <a:cs typeface="Franklin Gothic Medium"/>
          <a:sym typeface="Franklin Gothic Medium"/>
        </a:defRPr>
      </a:lvl1pPr>
      <a:lvl2pPr marL="0" marR="0" indent="0" algn="ctr" defTabSz="1219200" rtl="0" latinLnBrk="0">
        <a:lnSpc>
          <a:spcPct val="100000"/>
        </a:lnSpc>
        <a:spcBef>
          <a:spcPts val="0"/>
        </a:spcBef>
        <a:spcAft>
          <a:spcPts val="0"/>
        </a:spcAft>
        <a:buClrTx/>
        <a:buSzTx/>
        <a:buFontTx/>
        <a:buNone/>
        <a:tabLst/>
        <a:defRPr sz="11600" b="0" i="0" u="none" strike="noStrike" cap="none" spc="0" baseline="0">
          <a:ln>
            <a:noFill/>
          </a:ln>
          <a:solidFill>
            <a:srgbClr val="414141"/>
          </a:solidFill>
          <a:uFillTx/>
          <a:latin typeface="Franklin Gothic Medium"/>
          <a:ea typeface="Franklin Gothic Medium"/>
          <a:cs typeface="Franklin Gothic Medium"/>
          <a:sym typeface="Franklin Gothic Medium"/>
        </a:defRPr>
      </a:lvl2pPr>
      <a:lvl3pPr marL="0" marR="0" indent="0" algn="ctr" defTabSz="1219200" rtl="0" latinLnBrk="0">
        <a:lnSpc>
          <a:spcPct val="100000"/>
        </a:lnSpc>
        <a:spcBef>
          <a:spcPts val="0"/>
        </a:spcBef>
        <a:spcAft>
          <a:spcPts val="0"/>
        </a:spcAft>
        <a:buClrTx/>
        <a:buSzTx/>
        <a:buFontTx/>
        <a:buNone/>
        <a:tabLst/>
        <a:defRPr sz="11600" b="0" i="0" u="none" strike="noStrike" cap="none" spc="0" baseline="0">
          <a:ln>
            <a:noFill/>
          </a:ln>
          <a:solidFill>
            <a:srgbClr val="414141"/>
          </a:solidFill>
          <a:uFillTx/>
          <a:latin typeface="Franklin Gothic Medium"/>
          <a:ea typeface="Franklin Gothic Medium"/>
          <a:cs typeface="Franklin Gothic Medium"/>
          <a:sym typeface="Franklin Gothic Medium"/>
        </a:defRPr>
      </a:lvl3pPr>
      <a:lvl4pPr marL="0" marR="0" indent="0" algn="ctr" defTabSz="1219200" rtl="0" latinLnBrk="0">
        <a:lnSpc>
          <a:spcPct val="100000"/>
        </a:lnSpc>
        <a:spcBef>
          <a:spcPts val="0"/>
        </a:spcBef>
        <a:spcAft>
          <a:spcPts val="0"/>
        </a:spcAft>
        <a:buClrTx/>
        <a:buSzTx/>
        <a:buFontTx/>
        <a:buNone/>
        <a:tabLst/>
        <a:defRPr sz="11600" b="0" i="0" u="none" strike="noStrike" cap="none" spc="0" baseline="0">
          <a:ln>
            <a:noFill/>
          </a:ln>
          <a:solidFill>
            <a:srgbClr val="414141"/>
          </a:solidFill>
          <a:uFillTx/>
          <a:latin typeface="Franklin Gothic Medium"/>
          <a:ea typeface="Franklin Gothic Medium"/>
          <a:cs typeface="Franklin Gothic Medium"/>
          <a:sym typeface="Franklin Gothic Medium"/>
        </a:defRPr>
      </a:lvl4pPr>
      <a:lvl5pPr marL="0" marR="0" indent="0" algn="ctr" defTabSz="1219200" rtl="0" latinLnBrk="0">
        <a:lnSpc>
          <a:spcPct val="100000"/>
        </a:lnSpc>
        <a:spcBef>
          <a:spcPts val="0"/>
        </a:spcBef>
        <a:spcAft>
          <a:spcPts val="0"/>
        </a:spcAft>
        <a:buClrTx/>
        <a:buSzTx/>
        <a:buFontTx/>
        <a:buNone/>
        <a:tabLst/>
        <a:defRPr sz="11600" b="0" i="0" u="none" strike="noStrike" cap="none" spc="0" baseline="0">
          <a:ln>
            <a:noFill/>
          </a:ln>
          <a:solidFill>
            <a:srgbClr val="414141"/>
          </a:solidFill>
          <a:uFillTx/>
          <a:latin typeface="Franklin Gothic Medium"/>
          <a:ea typeface="Franklin Gothic Medium"/>
          <a:cs typeface="Franklin Gothic Medium"/>
          <a:sym typeface="Franklin Gothic Medium"/>
        </a:defRPr>
      </a:lvl5pPr>
      <a:lvl6pPr marL="0" marR="0" indent="0" algn="ctr" defTabSz="1219200" rtl="0" latinLnBrk="0">
        <a:lnSpc>
          <a:spcPct val="100000"/>
        </a:lnSpc>
        <a:spcBef>
          <a:spcPts val="0"/>
        </a:spcBef>
        <a:spcAft>
          <a:spcPts val="0"/>
        </a:spcAft>
        <a:buClrTx/>
        <a:buSzTx/>
        <a:buFontTx/>
        <a:buNone/>
        <a:tabLst/>
        <a:defRPr sz="11600" b="0" i="0" u="none" strike="noStrike" cap="none" spc="0" baseline="0">
          <a:ln>
            <a:noFill/>
          </a:ln>
          <a:solidFill>
            <a:srgbClr val="414141"/>
          </a:solidFill>
          <a:uFillTx/>
          <a:latin typeface="Franklin Gothic Medium"/>
          <a:ea typeface="Franklin Gothic Medium"/>
          <a:cs typeface="Franklin Gothic Medium"/>
          <a:sym typeface="Franklin Gothic Medium"/>
        </a:defRPr>
      </a:lvl6pPr>
      <a:lvl7pPr marL="0" marR="0" indent="0" algn="ctr" defTabSz="1219200" rtl="0" latinLnBrk="0">
        <a:lnSpc>
          <a:spcPct val="100000"/>
        </a:lnSpc>
        <a:spcBef>
          <a:spcPts val="0"/>
        </a:spcBef>
        <a:spcAft>
          <a:spcPts val="0"/>
        </a:spcAft>
        <a:buClrTx/>
        <a:buSzTx/>
        <a:buFontTx/>
        <a:buNone/>
        <a:tabLst/>
        <a:defRPr sz="11600" b="0" i="0" u="none" strike="noStrike" cap="none" spc="0" baseline="0">
          <a:ln>
            <a:noFill/>
          </a:ln>
          <a:solidFill>
            <a:srgbClr val="414141"/>
          </a:solidFill>
          <a:uFillTx/>
          <a:latin typeface="Franklin Gothic Medium"/>
          <a:ea typeface="Franklin Gothic Medium"/>
          <a:cs typeface="Franklin Gothic Medium"/>
          <a:sym typeface="Franklin Gothic Medium"/>
        </a:defRPr>
      </a:lvl7pPr>
      <a:lvl8pPr marL="0" marR="0" indent="0" algn="ctr" defTabSz="1219200" rtl="0" latinLnBrk="0">
        <a:lnSpc>
          <a:spcPct val="100000"/>
        </a:lnSpc>
        <a:spcBef>
          <a:spcPts val="0"/>
        </a:spcBef>
        <a:spcAft>
          <a:spcPts val="0"/>
        </a:spcAft>
        <a:buClrTx/>
        <a:buSzTx/>
        <a:buFontTx/>
        <a:buNone/>
        <a:tabLst/>
        <a:defRPr sz="11600" b="0" i="0" u="none" strike="noStrike" cap="none" spc="0" baseline="0">
          <a:ln>
            <a:noFill/>
          </a:ln>
          <a:solidFill>
            <a:srgbClr val="414141"/>
          </a:solidFill>
          <a:uFillTx/>
          <a:latin typeface="Franklin Gothic Medium"/>
          <a:ea typeface="Franklin Gothic Medium"/>
          <a:cs typeface="Franklin Gothic Medium"/>
          <a:sym typeface="Franklin Gothic Medium"/>
        </a:defRPr>
      </a:lvl8pPr>
      <a:lvl9pPr marL="0" marR="0" indent="0" algn="ctr" defTabSz="1219200" rtl="0" latinLnBrk="0">
        <a:lnSpc>
          <a:spcPct val="100000"/>
        </a:lnSpc>
        <a:spcBef>
          <a:spcPts val="0"/>
        </a:spcBef>
        <a:spcAft>
          <a:spcPts val="0"/>
        </a:spcAft>
        <a:buClrTx/>
        <a:buSzTx/>
        <a:buFontTx/>
        <a:buNone/>
        <a:tabLst/>
        <a:defRPr sz="11600" b="0" i="0" u="none" strike="noStrike" cap="none" spc="0" baseline="0">
          <a:ln>
            <a:noFill/>
          </a:ln>
          <a:solidFill>
            <a:srgbClr val="414141"/>
          </a:solidFill>
          <a:uFillTx/>
          <a:latin typeface="Franklin Gothic Medium"/>
          <a:ea typeface="Franklin Gothic Medium"/>
          <a:cs typeface="Franklin Gothic Medium"/>
          <a:sym typeface="Franklin Gothic Medium"/>
        </a:defRPr>
      </a:lvl9pPr>
    </p:titleStyle>
    <p:bodyStyle>
      <a:lvl1pPr marL="900112" marR="0" indent="-900112" algn="l" defTabSz="1219200" rtl="0" latinLnBrk="0">
        <a:lnSpc>
          <a:spcPct val="100000"/>
        </a:lnSpc>
        <a:spcBef>
          <a:spcPts val="2000"/>
        </a:spcBef>
        <a:spcAft>
          <a:spcPts val="0"/>
        </a:spcAft>
        <a:buClr>
          <a:srgbClr val="F7761F"/>
        </a:buClr>
        <a:buSzPct val="100000"/>
        <a:buFont typeface="Arial"/>
        <a:buChar char="•"/>
        <a:tabLst/>
        <a:defRPr sz="8400" b="0" i="0" u="none" strike="noStrike" cap="none" spc="0" baseline="0">
          <a:ln>
            <a:noFill/>
          </a:ln>
          <a:solidFill>
            <a:srgbClr val="414141"/>
          </a:solidFill>
          <a:uFillTx/>
          <a:latin typeface="Franklin Gothic Book"/>
          <a:ea typeface="Franklin Gothic Book"/>
          <a:cs typeface="Franklin Gothic Book"/>
          <a:sym typeface="Franklin Gothic Book"/>
        </a:defRPr>
      </a:lvl1pPr>
      <a:lvl2pPr marL="1457325" marR="0" indent="-1000125" algn="l" defTabSz="1219200" rtl="0" latinLnBrk="0">
        <a:lnSpc>
          <a:spcPct val="100000"/>
        </a:lnSpc>
        <a:spcBef>
          <a:spcPts val="2000"/>
        </a:spcBef>
        <a:spcAft>
          <a:spcPts val="0"/>
        </a:spcAft>
        <a:buClr>
          <a:srgbClr val="F7761F"/>
        </a:buClr>
        <a:buSzPct val="100000"/>
        <a:buFont typeface="Arial"/>
        <a:buChar char="•"/>
        <a:tabLst/>
        <a:defRPr sz="8400" b="0" i="0" u="none" strike="noStrike" cap="none" spc="0" baseline="0">
          <a:ln>
            <a:noFill/>
          </a:ln>
          <a:solidFill>
            <a:srgbClr val="414141"/>
          </a:solidFill>
          <a:uFillTx/>
          <a:latin typeface="Franklin Gothic Book"/>
          <a:ea typeface="Franklin Gothic Book"/>
          <a:cs typeface="Franklin Gothic Book"/>
          <a:sym typeface="Franklin Gothic Book"/>
        </a:defRPr>
      </a:lvl2pPr>
      <a:lvl3pPr marL="1714500" marR="0" indent="-800100" algn="l" defTabSz="1219200" rtl="0" latinLnBrk="0">
        <a:lnSpc>
          <a:spcPct val="100000"/>
        </a:lnSpc>
        <a:spcBef>
          <a:spcPts val="2000"/>
        </a:spcBef>
        <a:spcAft>
          <a:spcPts val="0"/>
        </a:spcAft>
        <a:buClr>
          <a:srgbClr val="F7761F"/>
        </a:buClr>
        <a:buSzPct val="100000"/>
        <a:buFont typeface="Arial"/>
        <a:buChar char="•"/>
        <a:tabLst/>
        <a:defRPr sz="8400" b="0" i="0" u="none" strike="noStrike" cap="none" spc="0" baseline="0">
          <a:ln>
            <a:noFill/>
          </a:ln>
          <a:solidFill>
            <a:srgbClr val="414141"/>
          </a:solidFill>
          <a:uFillTx/>
          <a:latin typeface="Franklin Gothic Book"/>
          <a:ea typeface="Franklin Gothic Book"/>
          <a:cs typeface="Franklin Gothic Book"/>
          <a:sym typeface="Franklin Gothic Book"/>
        </a:defRPr>
      </a:lvl3pPr>
      <a:lvl4pPr marL="2331720" marR="0" indent="-960120" algn="l" defTabSz="1219200" rtl="0" latinLnBrk="0">
        <a:lnSpc>
          <a:spcPct val="100000"/>
        </a:lnSpc>
        <a:spcBef>
          <a:spcPts val="2000"/>
        </a:spcBef>
        <a:spcAft>
          <a:spcPts val="0"/>
        </a:spcAft>
        <a:buClr>
          <a:srgbClr val="F7761F"/>
        </a:buClr>
        <a:buSzPct val="100000"/>
        <a:buFont typeface="Arial"/>
        <a:buChar char="•"/>
        <a:tabLst/>
        <a:defRPr sz="8400" b="0" i="0" u="none" strike="noStrike" cap="none" spc="0" baseline="0">
          <a:ln>
            <a:noFill/>
          </a:ln>
          <a:solidFill>
            <a:srgbClr val="414141"/>
          </a:solidFill>
          <a:uFillTx/>
          <a:latin typeface="Franklin Gothic Book"/>
          <a:ea typeface="Franklin Gothic Book"/>
          <a:cs typeface="Franklin Gothic Book"/>
          <a:sym typeface="Franklin Gothic Book"/>
        </a:defRPr>
      </a:lvl4pPr>
      <a:lvl5pPr marL="2788920" marR="0" indent="-960120" algn="l" defTabSz="1219200" rtl="0" latinLnBrk="0">
        <a:lnSpc>
          <a:spcPct val="100000"/>
        </a:lnSpc>
        <a:spcBef>
          <a:spcPts val="2000"/>
        </a:spcBef>
        <a:spcAft>
          <a:spcPts val="0"/>
        </a:spcAft>
        <a:buClr>
          <a:srgbClr val="F7761F"/>
        </a:buClr>
        <a:buSzPct val="100000"/>
        <a:buFont typeface="Arial"/>
        <a:buChar char="•"/>
        <a:tabLst/>
        <a:defRPr sz="8400" b="0" i="0" u="none" strike="noStrike" cap="none" spc="0" baseline="0">
          <a:ln>
            <a:noFill/>
          </a:ln>
          <a:solidFill>
            <a:srgbClr val="414141"/>
          </a:solidFill>
          <a:uFillTx/>
          <a:latin typeface="Franklin Gothic Book"/>
          <a:ea typeface="Franklin Gothic Book"/>
          <a:cs typeface="Franklin Gothic Book"/>
          <a:sym typeface="Franklin Gothic Book"/>
        </a:defRPr>
      </a:lvl5pPr>
      <a:lvl6pPr marL="3246120" marR="0" indent="-960120" algn="l" defTabSz="1219200" rtl="0" latinLnBrk="0">
        <a:lnSpc>
          <a:spcPct val="100000"/>
        </a:lnSpc>
        <a:spcBef>
          <a:spcPts val="2000"/>
        </a:spcBef>
        <a:spcAft>
          <a:spcPts val="0"/>
        </a:spcAft>
        <a:buClr>
          <a:srgbClr val="F7761F"/>
        </a:buClr>
        <a:buSzPct val="100000"/>
        <a:buFont typeface="Arial"/>
        <a:buChar char="•"/>
        <a:tabLst/>
        <a:defRPr sz="8400" b="0" i="0" u="none" strike="noStrike" cap="none" spc="0" baseline="0">
          <a:ln>
            <a:noFill/>
          </a:ln>
          <a:solidFill>
            <a:srgbClr val="414141"/>
          </a:solidFill>
          <a:uFillTx/>
          <a:latin typeface="Franklin Gothic Book"/>
          <a:ea typeface="Franklin Gothic Book"/>
          <a:cs typeface="Franklin Gothic Book"/>
          <a:sym typeface="Franklin Gothic Book"/>
        </a:defRPr>
      </a:lvl6pPr>
      <a:lvl7pPr marL="3703320" marR="0" indent="-960120" algn="l" defTabSz="1219200" rtl="0" latinLnBrk="0">
        <a:lnSpc>
          <a:spcPct val="100000"/>
        </a:lnSpc>
        <a:spcBef>
          <a:spcPts val="2000"/>
        </a:spcBef>
        <a:spcAft>
          <a:spcPts val="0"/>
        </a:spcAft>
        <a:buClr>
          <a:srgbClr val="F7761F"/>
        </a:buClr>
        <a:buSzPct val="100000"/>
        <a:buFont typeface="Arial"/>
        <a:buChar char="•"/>
        <a:tabLst/>
        <a:defRPr sz="8400" b="0" i="0" u="none" strike="noStrike" cap="none" spc="0" baseline="0">
          <a:ln>
            <a:noFill/>
          </a:ln>
          <a:solidFill>
            <a:srgbClr val="414141"/>
          </a:solidFill>
          <a:uFillTx/>
          <a:latin typeface="Franklin Gothic Book"/>
          <a:ea typeface="Franklin Gothic Book"/>
          <a:cs typeface="Franklin Gothic Book"/>
          <a:sym typeface="Franklin Gothic Book"/>
        </a:defRPr>
      </a:lvl7pPr>
      <a:lvl8pPr marL="4160520" marR="0" indent="-960120" algn="l" defTabSz="1219200" rtl="0" latinLnBrk="0">
        <a:lnSpc>
          <a:spcPct val="100000"/>
        </a:lnSpc>
        <a:spcBef>
          <a:spcPts val="2000"/>
        </a:spcBef>
        <a:spcAft>
          <a:spcPts val="0"/>
        </a:spcAft>
        <a:buClr>
          <a:srgbClr val="F7761F"/>
        </a:buClr>
        <a:buSzPct val="100000"/>
        <a:buFont typeface="Arial"/>
        <a:buChar char="•"/>
        <a:tabLst/>
        <a:defRPr sz="8400" b="0" i="0" u="none" strike="noStrike" cap="none" spc="0" baseline="0">
          <a:ln>
            <a:noFill/>
          </a:ln>
          <a:solidFill>
            <a:srgbClr val="414141"/>
          </a:solidFill>
          <a:uFillTx/>
          <a:latin typeface="Franklin Gothic Book"/>
          <a:ea typeface="Franklin Gothic Book"/>
          <a:cs typeface="Franklin Gothic Book"/>
          <a:sym typeface="Franklin Gothic Book"/>
        </a:defRPr>
      </a:lvl8pPr>
      <a:lvl9pPr marL="4617720" marR="0" indent="-960120" algn="l" defTabSz="1219200" rtl="0" latinLnBrk="0">
        <a:lnSpc>
          <a:spcPct val="100000"/>
        </a:lnSpc>
        <a:spcBef>
          <a:spcPts val="2000"/>
        </a:spcBef>
        <a:spcAft>
          <a:spcPts val="0"/>
        </a:spcAft>
        <a:buClr>
          <a:srgbClr val="F7761F"/>
        </a:buClr>
        <a:buSzPct val="100000"/>
        <a:buFont typeface="Arial"/>
        <a:buChar char="•"/>
        <a:tabLst/>
        <a:defRPr sz="8400" b="0" i="0" u="none" strike="noStrike" cap="none" spc="0" baseline="0">
          <a:ln>
            <a:noFill/>
          </a:ln>
          <a:solidFill>
            <a:srgbClr val="414141"/>
          </a:solidFill>
          <a:uFillTx/>
          <a:latin typeface="Franklin Gothic Book"/>
          <a:ea typeface="Franklin Gothic Book"/>
          <a:cs typeface="Franklin Gothic Book"/>
          <a:sym typeface="Franklin Gothic Book"/>
        </a:defRPr>
      </a:lvl9pPr>
    </p:bodyStyle>
    <p:otherStyle>
      <a:lvl1pPr marL="0" marR="0" indent="0" algn="r" defTabSz="1219200" rtl="0" latinLnBrk="0">
        <a:lnSpc>
          <a:spcPct val="100000"/>
        </a:lnSpc>
        <a:spcBef>
          <a:spcPts val="0"/>
        </a:spcBef>
        <a:spcAft>
          <a:spcPts val="0"/>
        </a:spcAft>
        <a:buClrTx/>
        <a:buSzTx/>
        <a:buFontTx/>
        <a:buNone/>
        <a:tabLst/>
        <a:defRPr sz="3200" b="0" i="0" u="none" strike="noStrike" cap="none" spc="0" baseline="0">
          <a:ln>
            <a:noFill/>
          </a:ln>
          <a:solidFill>
            <a:schemeClr val="tx1"/>
          </a:solidFill>
          <a:uFillTx/>
          <a:latin typeface="+mn-lt"/>
          <a:ea typeface="+mn-ea"/>
          <a:cs typeface="+mn-cs"/>
          <a:sym typeface="Franklin Gothic Book"/>
        </a:defRPr>
      </a:lvl1pPr>
      <a:lvl2pPr marL="0" marR="0" indent="457200" algn="r" defTabSz="1219200" rtl="0" latinLnBrk="0">
        <a:lnSpc>
          <a:spcPct val="100000"/>
        </a:lnSpc>
        <a:spcBef>
          <a:spcPts val="0"/>
        </a:spcBef>
        <a:spcAft>
          <a:spcPts val="0"/>
        </a:spcAft>
        <a:buClrTx/>
        <a:buSzTx/>
        <a:buFontTx/>
        <a:buNone/>
        <a:tabLst/>
        <a:defRPr sz="3200" b="0" i="0" u="none" strike="noStrike" cap="none" spc="0" baseline="0">
          <a:ln>
            <a:noFill/>
          </a:ln>
          <a:solidFill>
            <a:schemeClr val="tx1"/>
          </a:solidFill>
          <a:uFillTx/>
          <a:latin typeface="+mn-lt"/>
          <a:ea typeface="+mn-ea"/>
          <a:cs typeface="+mn-cs"/>
          <a:sym typeface="Franklin Gothic Book"/>
        </a:defRPr>
      </a:lvl2pPr>
      <a:lvl3pPr marL="0" marR="0" indent="914400" algn="r" defTabSz="1219200" rtl="0" latinLnBrk="0">
        <a:lnSpc>
          <a:spcPct val="100000"/>
        </a:lnSpc>
        <a:spcBef>
          <a:spcPts val="0"/>
        </a:spcBef>
        <a:spcAft>
          <a:spcPts val="0"/>
        </a:spcAft>
        <a:buClrTx/>
        <a:buSzTx/>
        <a:buFontTx/>
        <a:buNone/>
        <a:tabLst/>
        <a:defRPr sz="3200" b="0" i="0" u="none" strike="noStrike" cap="none" spc="0" baseline="0">
          <a:ln>
            <a:noFill/>
          </a:ln>
          <a:solidFill>
            <a:schemeClr val="tx1"/>
          </a:solidFill>
          <a:uFillTx/>
          <a:latin typeface="+mn-lt"/>
          <a:ea typeface="+mn-ea"/>
          <a:cs typeface="+mn-cs"/>
          <a:sym typeface="Franklin Gothic Book"/>
        </a:defRPr>
      </a:lvl3pPr>
      <a:lvl4pPr marL="0" marR="0" indent="1371600" algn="r" defTabSz="1219200" rtl="0" latinLnBrk="0">
        <a:lnSpc>
          <a:spcPct val="100000"/>
        </a:lnSpc>
        <a:spcBef>
          <a:spcPts val="0"/>
        </a:spcBef>
        <a:spcAft>
          <a:spcPts val="0"/>
        </a:spcAft>
        <a:buClrTx/>
        <a:buSzTx/>
        <a:buFontTx/>
        <a:buNone/>
        <a:tabLst/>
        <a:defRPr sz="3200" b="0" i="0" u="none" strike="noStrike" cap="none" spc="0" baseline="0">
          <a:ln>
            <a:noFill/>
          </a:ln>
          <a:solidFill>
            <a:schemeClr val="tx1"/>
          </a:solidFill>
          <a:uFillTx/>
          <a:latin typeface="+mn-lt"/>
          <a:ea typeface="+mn-ea"/>
          <a:cs typeface="+mn-cs"/>
          <a:sym typeface="Franklin Gothic Book"/>
        </a:defRPr>
      </a:lvl4pPr>
      <a:lvl5pPr marL="0" marR="0" indent="1828800" algn="r" defTabSz="1219200" rtl="0" latinLnBrk="0">
        <a:lnSpc>
          <a:spcPct val="100000"/>
        </a:lnSpc>
        <a:spcBef>
          <a:spcPts val="0"/>
        </a:spcBef>
        <a:spcAft>
          <a:spcPts val="0"/>
        </a:spcAft>
        <a:buClrTx/>
        <a:buSzTx/>
        <a:buFontTx/>
        <a:buNone/>
        <a:tabLst/>
        <a:defRPr sz="3200" b="0" i="0" u="none" strike="noStrike" cap="none" spc="0" baseline="0">
          <a:ln>
            <a:noFill/>
          </a:ln>
          <a:solidFill>
            <a:schemeClr val="tx1"/>
          </a:solidFill>
          <a:uFillTx/>
          <a:latin typeface="+mn-lt"/>
          <a:ea typeface="+mn-ea"/>
          <a:cs typeface="+mn-cs"/>
          <a:sym typeface="Franklin Gothic Book"/>
        </a:defRPr>
      </a:lvl5pPr>
      <a:lvl6pPr marL="0" marR="0" indent="2286000" algn="r" defTabSz="1219200" rtl="0" latinLnBrk="0">
        <a:lnSpc>
          <a:spcPct val="100000"/>
        </a:lnSpc>
        <a:spcBef>
          <a:spcPts val="0"/>
        </a:spcBef>
        <a:spcAft>
          <a:spcPts val="0"/>
        </a:spcAft>
        <a:buClrTx/>
        <a:buSzTx/>
        <a:buFontTx/>
        <a:buNone/>
        <a:tabLst/>
        <a:defRPr sz="3200" b="0" i="0" u="none" strike="noStrike" cap="none" spc="0" baseline="0">
          <a:ln>
            <a:noFill/>
          </a:ln>
          <a:solidFill>
            <a:schemeClr val="tx1"/>
          </a:solidFill>
          <a:uFillTx/>
          <a:latin typeface="+mn-lt"/>
          <a:ea typeface="+mn-ea"/>
          <a:cs typeface="+mn-cs"/>
          <a:sym typeface="Franklin Gothic Book"/>
        </a:defRPr>
      </a:lvl6pPr>
      <a:lvl7pPr marL="0" marR="0" indent="2743200" algn="r" defTabSz="1219200" rtl="0" latinLnBrk="0">
        <a:lnSpc>
          <a:spcPct val="100000"/>
        </a:lnSpc>
        <a:spcBef>
          <a:spcPts val="0"/>
        </a:spcBef>
        <a:spcAft>
          <a:spcPts val="0"/>
        </a:spcAft>
        <a:buClrTx/>
        <a:buSzTx/>
        <a:buFontTx/>
        <a:buNone/>
        <a:tabLst/>
        <a:defRPr sz="3200" b="0" i="0" u="none" strike="noStrike" cap="none" spc="0" baseline="0">
          <a:ln>
            <a:noFill/>
          </a:ln>
          <a:solidFill>
            <a:schemeClr val="tx1"/>
          </a:solidFill>
          <a:uFillTx/>
          <a:latin typeface="+mn-lt"/>
          <a:ea typeface="+mn-ea"/>
          <a:cs typeface="+mn-cs"/>
          <a:sym typeface="Franklin Gothic Book"/>
        </a:defRPr>
      </a:lvl7pPr>
      <a:lvl8pPr marL="0" marR="0" indent="3200400" algn="r" defTabSz="1219200" rtl="0" latinLnBrk="0">
        <a:lnSpc>
          <a:spcPct val="100000"/>
        </a:lnSpc>
        <a:spcBef>
          <a:spcPts val="0"/>
        </a:spcBef>
        <a:spcAft>
          <a:spcPts val="0"/>
        </a:spcAft>
        <a:buClrTx/>
        <a:buSzTx/>
        <a:buFontTx/>
        <a:buNone/>
        <a:tabLst/>
        <a:defRPr sz="3200" b="0" i="0" u="none" strike="noStrike" cap="none" spc="0" baseline="0">
          <a:ln>
            <a:noFill/>
          </a:ln>
          <a:solidFill>
            <a:schemeClr val="tx1"/>
          </a:solidFill>
          <a:uFillTx/>
          <a:latin typeface="+mn-lt"/>
          <a:ea typeface="+mn-ea"/>
          <a:cs typeface="+mn-cs"/>
          <a:sym typeface="Franklin Gothic Book"/>
        </a:defRPr>
      </a:lvl8pPr>
      <a:lvl9pPr marL="0" marR="0" indent="3657600" algn="r" defTabSz="1219200" rtl="0" latinLnBrk="0">
        <a:lnSpc>
          <a:spcPct val="100000"/>
        </a:lnSpc>
        <a:spcBef>
          <a:spcPts val="0"/>
        </a:spcBef>
        <a:spcAft>
          <a:spcPts val="0"/>
        </a:spcAft>
        <a:buClrTx/>
        <a:buSzTx/>
        <a:buFontTx/>
        <a:buNone/>
        <a:tabLst/>
        <a:defRPr sz="3200" b="0" i="0" u="none" strike="noStrike" cap="none" spc="0" baseline="0">
          <a:ln>
            <a:noFill/>
          </a:ln>
          <a:solidFill>
            <a:schemeClr val="tx1"/>
          </a:solidFill>
          <a:uFillTx/>
          <a:latin typeface="+mn-lt"/>
          <a:ea typeface="+mn-ea"/>
          <a:cs typeface="+mn-cs"/>
          <a:sym typeface="Franklin Gothic Book"/>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5.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hyperlink" Target="https://unsplash.com/photos/4Hg8LH9Hoxc"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hyperlink" Target="http://www.pr2020.com/"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hyperlink" Target="http://assorti2002.tk/diagram-gant/"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18.jpeg"/><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hyperlink" Target="https://unsplash.com/photos/ibpzzTR3VxY"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hyperlink" Target="https://www.flickr.com/photos/59937401@N07/5857838458/in/photolist-AB8PS-2UzsF-9VCXhN-7dsADr-4ntZz8-6tBd1S-9VAaeR-dMsu7k-eEz55n-7cUQZM-cWRr5m-2yjQp-nX4n7P-8EdGhz-62EheU-7d28DN-izWPYM-9aYPdH-7TSTSQ-9VA2XZ-B1PF6-dgJVJ9-7qYTAF-2UzrT-8D5HN7-PqD4H-xdAJZN-phPYhL-5Pbqsy-5tEWDd-bzTR1U-8MM9bB-dSVvy6-9auA4X-oVfRfE-6bAVQx-7mN8AD-q7HzVu-a7PGa9-a7LPmX-2Uzs7-pYbzSX-2Uzsd-2Uzsx-6wNNAY-55H6kM-2Uzst-2Uzsv-8NwhcM-eStwqC"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hyperlink" Target="http://www.inalto.org/de/node/26181"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2.gif"/><Relationship Id="rId1" Type="http://schemas.openxmlformats.org/officeDocument/2006/relationships/slideLayout" Target="../slideLayouts/slideLayout2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chart" Target="../charts/chart1.xml"/><Relationship Id="rId1" Type="http://schemas.openxmlformats.org/officeDocument/2006/relationships/slideLayout" Target="../slideLayouts/slideLayout2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hyperlink" Target="https://en.wikipedia.org/wiki/Mount_Everest#/media/File:Mount_Everest_as_seen_from_Drukair2_PLW_edit.jpg"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hyperlink" Target="http://flickr.com/photos/lst1984/2430338903"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hyperlink" Target="https://pixabay.com/en/photographer-photography-camera-1191562/"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png"/><Relationship Id="rId1" Type="http://schemas.openxmlformats.org/officeDocument/2006/relationships/slideLayout" Target="../slideLayouts/slideLayout22.xml"/><Relationship Id="rId2"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xml"/><Relationship Id="rId3"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28.png"/><Relationship Id="rId5"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30.jpeg"/><Relationship Id="rId5"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hyperlink" Target="https://www.flickr.com/photos/nasamarshall/12678324214" TargetMode="External"/><Relationship Id="rId5" Type="http://schemas.openxmlformats.org/officeDocument/2006/relationships/image" Target="../media/image3.png"/><Relationship Id="rId1" Type="http://schemas.openxmlformats.org/officeDocument/2006/relationships/slideLayout" Target="../slideLayouts/slideLayout24.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28.png"/><Relationship Id="rId5"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hyperlink" Target="https://www.flickr.com/photos/lash9420/7004634470" TargetMode="External"/><Relationship Id="rId5" Type="http://schemas.openxmlformats.org/officeDocument/2006/relationships/image" Target="../media/image3.png"/><Relationship Id="rId1" Type="http://schemas.openxmlformats.org/officeDocument/2006/relationships/slideLayout" Target="../slideLayouts/slideLayout24.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hyperlink" Target="http://i4.mirror.co.uk/incoming/article1911210.ece/ALTERNATES/s615/The-British-expedition.jpg"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28.png"/><Relationship Id="rId5"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28.png"/><Relationship Id="rId5"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39.xml"/></Relationships>
</file>

<file path=ppt/slides/_rels/slide42.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hyperlink" Target="https://unsplash.com/photos/ytS87GS_xsM" TargetMode="External"/><Relationship Id="rId5" Type="http://schemas.openxmlformats.org/officeDocument/2006/relationships/image" Target="../media/image3.png"/><Relationship Id="rId1" Type="http://schemas.openxmlformats.org/officeDocument/2006/relationships/slideLayout" Target="../slideLayouts/slideLayout24.xml"/><Relationship Id="rId2" Type="http://schemas.openxmlformats.org/officeDocument/2006/relationships/notesSlide" Target="../notesSlides/notesSlide40.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28.png"/><Relationship Id="rId5"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41.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jpeg"/><Relationship Id="rId6" Type="http://schemas.openxmlformats.org/officeDocument/2006/relationships/image" Target="../media/image28.png"/><Relationship Id="rId7" Type="http://schemas.openxmlformats.org/officeDocument/2006/relationships/image" Target="../media/image34.png"/><Relationship Id="rId1" Type="http://schemas.openxmlformats.org/officeDocument/2006/relationships/slideLayout" Target="../slideLayouts/slideLayout24.xml"/><Relationship Id="rId2" Type="http://schemas.openxmlformats.org/officeDocument/2006/relationships/notesSlide" Target="../notesSlides/notesSlide4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43.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44.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9.png"/><Relationship Id="rId5" Type="http://schemas.openxmlformats.org/officeDocument/2006/relationships/image" Target="../media/image28.png"/><Relationship Id="rId6"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45.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9.png"/><Relationship Id="rId5" Type="http://schemas.openxmlformats.org/officeDocument/2006/relationships/image" Target="../media/image28.png"/><Relationship Id="rId6"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46.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9.png"/><Relationship Id="rId5" Type="http://schemas.openxmlformats.org/officeDocument/2006/relationships/image" Target="../media/image28.png"/><Relationship Id="rId6"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4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hyperlink" Target="https://www.flickr.com/photos/joeshlabotnik/2936568052/in/photolist-5tuFnE-8ao9zK-cRzwHy-dk6t5f-m3N2Gs-yE8aWL-bEmwd9-dkP616-PbWcS-jppeXL-88Py6A-HJ2xN-cRwnDq-xwrN1C-53SnWq-HJ2xL-6va9Cy-58aMYh-98yCH4-4ow8gN-fDRLK8-5LbaDg-h1efyQ-cRwDWY-586AD8-nPdCUu-cRwDSy-6vnrQs-2bNahW-beBJPn-rabPVd-racMHs-96aC4y-abKQZU-5yUoyt-iqEkoQ-6dzy65-2qhca-4UMihM-iMkjWs-68s65Z-4KghnB-85WFSS-bcnxVH-c44qch-5yUV4k-5LbaoK-e2ta5d-anDy3W-6diVRs"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34.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48.xml"/></Relationships>
</file>

<file path=ppt/slides/_rels/slide5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41.jpeg"/><Relationship Id="rId5"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49.xml"/></Relationships>
</file>

<file path=ppt/slides/_rels/slide52.xml.rels><?xml version="1.0" encoding="UTF-8" standalone="yes"?>
<Relationships xmlns="http://schemas.openxmlformats.org/package/2006/relationships"><Relationship Id="rId3" Type="http://schemas.openxmlformats.org/officeDocument/2006/relationships/image" Target="../media/image42.jpeg"/><Relationship Id="rId4" Type="http://schemas.openxmlformats.org/officeDocument/2006/relationships/image" Target="../media/image28.png"/><Relationship Id="rId5"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50.xml"/></Relationships>
</file>

<file path=ppt/slides/_rels/slide53.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28.png"/><Relationship Id="rId5"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51.xml"/></Relationships>
</file>

<file path=ppt/slides/_rels/slide54.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28.png"/><Relationship Id="rId5"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52.xml"/></Relationships>
</file>

<file path=ppt/slides/_rels/slide55.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28.png"/><Relationship Id="rId5" Type="http://schemas.openxmlformats.org/officeDocument/2006/relationships/image" Target="../media/image40.png"/><Relationship Id="rId6" Type="http://schemas.openxmlformats.org/officeDocument/2006/relationships/image" Target="../media/image39.png"/><Relationship Id="rId7"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5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4.xml"/><Relationship Id="rId3"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55.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56.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1.png"/><Relationship Id="rId1" Type="http://schemas.openxmlformats.org/officeDocument/2006/relationships/slideLayout" Target="../slideLayouts/slideLayout22.xml"/><Relationship Id="rId2" Type="http://schemas.openxmlformats.org/officeDocument/2006/relationships/notesSlide" Target="../notesSlides/notesSlide5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hyperlink" Target="http://tseringmatreks.com/" TargetMode="External"/><Relationship Id="rId5" Type="http://schemas.openxmlformats.org/officeDocument/2006/relationships/hyperlink" Target="https://upload.wikimedia.org/wikipedia/commons/e/e6/Mount_everest.jpg" TargetMode="External"/><Relationship Id="rId6"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45.png"/><Relationship Id="rId1" Type="http://schemas.openxmlformats.org/officeDocument/2006/relationships/slideLayout" Target="../slideLayouts/slideLayout22.xml"/><Relationship Id="rId2" Type="http://schemas.openxmlformats.org/officeDocument/2006/relationships/notesSlide" Target="../notesSlides/notesSlide5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hyperlink" Target="http://www.TeAra.govt.nz/en/photograph/10474/edmund-hillary-and-harry-ayres"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59.xml"/></Relationships>
</file>

<file path=ppt/slides/_rels/slide63.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hyperlink" Target="http://tseringmatreks.com/" TargetMode="External"/><Relationship Id="rId5" Type="http://schemas.openxmlformats.org/officeDocument/2006/relationships/hyperlink" Target="https://upload.wikimedia.org/wikipedia/commons/e/e6/Mount_everest.jpg" TargetMode="External"/><Relationship Id="rId6"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60.xml"/></Relationships>
</file>

<file path=ppt/slides/_rels/slide64.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hyperlink" Target="http://www.teara.govt.nz/"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61.xml"/></Relationships>
</file>

<file path=ppt/slides/_rels/slide65.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hyperlink" Target="http://flickr.com/photos/unitopia/3089010125" TargetMode="External"/><Relationship Id="rId1" Type="http://schemas.openxmlformats.org/officeDocument/2006/relationships/slideLayout" Target="../slideLayouts/slideLayout22.xml"/><Relationship Id="rId2" Type="http://schemas.openxmlformats.org/officeDocument/2006/relationships/notesSlide" Target="../notesSlides/notesSlide6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48.png"/></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1" Type="http://schemas.openxmlformats.org/officeDocument/2006/relationships/slideLayout" Target="../slideLayouts/slideLayout22.xml"/><Relationship Id="rId2" Type="http://schemas.openxmlformats.org/officeDocument/2006/relationships/image" Target="../media/image48.png"/></Relationships>
</file>

<file path=ppt/slides/_rels/slide68.xml.rels><?xml version="1.0" encoding="UTF-8" standalone="yes"?>
<Relationships xmlns="http://schemas.openxmlformats.org/package/2006/relationships"><Relationship Id="rId3" Type="http://schemas.openxmlformats.org/officeDocument/2006/relationships/hyperlink" Target="http://GROWTHDRIVENDESIGN.COM" TargetMode="External"/><Relationship Id="rId4" Type="http://schemas.openxmlformats.org/officeDocument/2006/relationships/image" Target="../media/image53.png"/><Relationship Id="rId1" Type="http://schemas.openxmlformats.org/officeDocument/2006/relationships/slideLayout" Target="../slideLayouts/slideLayout22.xml"/><Relationship Id="rId2" Type="http://schemas.openxmlformats.org/officeDocument/2006/relationships/image" Target="../media/image52.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hyperlink" Target="http://www.TeAra.govt.nz/en/photograph/10474/edmund-hillary-and-harry-ayres"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hyperlink" Target="http://www.TeAra.govt.nz/en/photograph/10474/edmund-hillary-and-harry-ayres" TargetMode="External"/><Relationship Id="rId5" Type="http://schemas.openxmlformats.org/officeDocument/2006/relationships/image" Target="../media/image3.png"/><Relationship Id="rId1" Type="http://schemas.openxmlformats.org/officeDocument/2006/relationships/slideLayout" Target="../slideLayouts/slideLayout2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Shape 244"/>
          <p:cNvSpPr/>
          <p:nvPr/>
        </p:nvSpPr>
        <p:spPr>
          <a:xfrm>
            <a:off x="4543323" y="8038747"/>
            <a:ext cx="15297354" cy="2575561"/>
          </a:xfrm>
          <a:prstGeom prst="rect">
            <a:avLst/>
          </a:prstGeom>
          <a:ln w="25400">
            <a:miter lim="400000"/>
          </a:ln>
          <a:extLst>
            <a:ext uri="{C572A759-6A51-4108-AA02-DFA0A04FC94B}">
              <ma14:wrappingTextBoxFlag xmlns:ma14="http://schemas.microsoft.com/office/mac/drawingml/2011/main" val="1"/>
            </a:ext>
          </a:extLst>
        </p:spPr>
        <p:txBody>
          <a:bodyPr wrap="none" lIns="45719" rIns="45719">
            <a:spAutoFit/>
          </a:bodyPr>
          <a:lstStyle/>
          <a:p>
            <a:pPr algn="ctr" defTabSz="457200">
              <a:spcBef>
                <a:spcPts val="900"/>
              </a:spcBef>
              <a:defRPr sz="7600">
                <a:solidFill>
                  <a:srgbClr val="A7A7A7"/>
                </a:solidFill>
                <a:latin typeface="Proxima Nova Light"/>
                <a:ea typeface="Proxima Nova Light"/>
                <a:cs typeface="Proxima Nova Light"/>
                <a:sym typeface="Proxima Nova Light"/>
              </a:defRPr>
            </a:pPr>
            <a:r>
              <a:t>Creating a peak performing website</a:t>
            </a:r>
          </a:p>
          <a:p>
            <a:pPr algn="ctr" defTabSz="457200">
              <a:spcBef>
                <a:spcPts val="900"/>
              </a:spcBef>
              <a:defRPr sz="7600">
                <a:solidFill>
                  <a:srgbClr val="A7A7A7"/>
                </a:solidFill>
                <a:latin typeface="Proxima Nova Light"/>
                <a:ea typeface="Proxima Nova Light"/>
                <a:cs typeface="Proxima Nova Light"/>
                <a:sym typeface="Proxima Nova Light"/>
              </a:defRPr>
            </a:pPr>
            <a:r>
              <a:t>with less waste and in half the time</a:t>
            </a:r>
          </a:p>
        </p:txBody>
      </p:sp>
      <p:pic>
        <p:nvPicPr>
          <p:cNvPr id="245" name="GDD-Logo-text-WHITE.png"/>
          <p:cNvPicPr>
            <a:picLocks noChangeAspect="1"/>
          </p:cNvPicPr>
          <p:nvPr/>
        </p:nvPicPr>
        <p:blipFill>
          <a:blip r:embed="rId2">
            <a:extLst/>
          </a:blip>
          <a:stretch>
            <a:fillRect/>
          </a:stretch>
        </p:blipFill>
        <p:spPr>
          <a:xfrm>
            <a:off x="1966234" y="5413517"/>
            <a:ext cx="20451532" cy="2251866"/>
          </a:xfrm>
          <a:prstGeom prst="rect">
            <a:avLst/>
          </a:prstGeom>
          <a:ln w="12700">
            <a:miter lim="400000"/>
          </a:ln>
        </p:spPr>
      </p:pic>
      <p:pic>
        <p:nvPicPr>
          <p:cNvPr id="246" name="image1.png" descr="HubSpotLogo_Light_Web.png"/>
          <p:cNvPicPr>
            <a:picLocks noChangeAspect="1"/>
          </p:cNvPicPr>
          <p:nvPr/>
        </p:nvPicPr>
        <p:blipFill>
          <a:blip r:embed="rId3">
            <a:extLst/>
          </a:blip>
          <a:stretch>
            <a:fillRect/>
          </a:stretch>
        </p:blipFill>
        <p:spPr>
          <a:xfrm>
            <a:off x="8513254" y="1412721"/>
            <a:ext cx="7357492" cy="214150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 name="photo-1452457750107-cd084dce177d.jpg"/>
          <p:cNvPicPr>
            <a:picLocks noChangeAspect="1"/>
          </p:cNvPicPr>
          <p:nvPr/>
        </p:nvPicPr>
        <p:blipFill>
          <a:blip r:embed="rId3">
            <a:extLst/>
          </a:blip>
          <a:stretch>
            <a:fillRect/>
          </a:stretch>
        </p:blipFill>
        <p:spPr>
          <a:xfrm>
            <a:off x="-2702392" y="-5777457"/>
            <a:ext cx="27376960" cy="19822946"/>
          </a:xfrm>
          <a:prstGeom prst="rect">
            <a:avLst/>
          </a:prstGeom>
          <a:ln w="12700">
            <a:miter lim="400000"/>
          </a:ln>
        </p:spPr>
      </p:pic>
      <p:sp>
        <p:nvSpPr>
          <p:cNvPr id="325" name="Shape 325"/>
          <p:cNvSpPr/>
          <p:nvPr/>
        </p:nvSpPr>
        <p:spPr>
          <a:xfrm>
            <a:off x="21347893" y="13234981"/>
            <a:ext cx="2947671"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535353"/>
                </a:solidFill>
                <a:uFill>
                  <a:solidFill>
                    <a:srgbClr val="F36019"/>
                  </a:solidFill>
                </a:uFill>
                <a:latin typeface="Proxima Nova Light"/>
                <a:ea typeface="Proxima Nova Light"/>
                <a:cs typeface="Proxima Nova Light"/>
                <a:sym typeface="Proxima Nova Light"/>
                <a:hlinkClick r:id="rId4"/>
              </a:defRPr>
            </a:lvl1pPr>
          </a:lstStyle>
          <a:p>
            <a:pPr>
              <a:defRPr>
                <a:uFillTx/>
              </a:defRPr>
            </a:pPr>
            <a:r>
              <a:rPr>
                <a:uFill>
                  <a:solidFill>
                    <a:srgbClr val="F36019"/>
                  </a:solidFill>
                </a:uFill>
                <a:hlinkClick r:id="rId4"/>
              </a:rPr>
              <a:t>UNSPLASH USER CREW</a:t>
            </a:r>
          </a:p>
        </p:txBody>
      </p:sp>
      <p:pic>
        <p:nvPicPr>
          <p:cNvPr id="326" name="image1.png" descr="DarkBackground.png"/>
          <p:cNvPicPr>
            <a:picLocks noChangeAspect="1"/>
          </p:cNvPicPr>
          <p:nvPr/>
        </p:nvPicPr>
        <p:blipFill>
          <a:blip r:embed="rId5">
            <a:alphaModFix amt="84000"/>
            <a:extLst/>
          </a:blip>
          <a:srcRect t="50030" b="19632"/>
          <a:stretch>
            <a:fillRect/>
          </a:stretch>
        </p:blipFill>
        <p:spPr>
          <a:xfrm>
            <a:off x="-1" y="9930909"/>
            <a:ext cx="24384001" cy="2581776"/>
          </a:xfrm>
          <a:prstGeom prst="rect">
            <a:avLst/>
          </a:prstGeom>
          <a:ln w="12700">
            <a:miter lim="400000"/>
          </a:ln>
        </p:spPr>
      </p:pic>
      <p:sp>
        <p:nvSpPr>
          <p:cNvPr id="327" name="Shape 327"/>
          <p:cNvSpPr/>
          <p:nvPr/>
        </p:nvSpPr>
        <p:spPr>
          <a:xfrm>
            <a:off x="325415" y="10439227"/>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Website redesign</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1" name="MAI-PR2020-Team.jpg"/>
          <p:cNvPicPr>
            <a:picLocks noChangeAspect="1"/>
          </p:cNvPicPr>
          <p:nvPr/>
        </p:nvPicPr>
        <p:blipFill>
          <a:blip r:embed="rId3">
            <a:extLst/>
          </a:blip>
          <a:stretch>
            <a:fillRect/>
          </a:stretch>
        </p:blipFill>
        <p:spPr>
          <a:xfrm>
            <a:off x="-8072742" y="-129894"/>
            <a:ext cx="37760437" cy="13975788"/>
          </a:xfrm>
          <a:prstGeom prst="rect">
            <a:avLst/>
          </a:prstGeom>
          <a:ln w="12700">
            <a:miter lim="400000"/>
          </a:ln>
        </p:spPr>
      </p:pic>
      <p:sp>
        <p:nvSpPr>
          <p:cNvPr id="332" name="Shape 332"/>
          <p:cNvSpPr/>
          <p:nvPr/>
        </p:nvSpPr>
        <p:spPr>
          <a:xfrm>
            <a:off x="23073365" y="13129305"/>
            <a:ext cx="1185673"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A7A7A7"/>
                </a:solidFill>
                <a:uFill>
                  <a:solidFill>
                    <a:srgbClr val="F36019"/>
                  </a:solidFill>
                </a:uFill>
                <a:latin typeface="Proxima Nova Semibold"/>
                <a:ea typeface="Proxima Nova Semibold"/>
                <a:cs typeface="Proxima Nova Semibold"/>
                <a:sym typeface="Proxima Nova Semibold"/>
                <a:hlinkClick r:id="rId4"/>
              </a:defRPr>
            </a:lvl1pPr>
          </a:lstStyle>
          <a:p>
            <a:pPr>
              <a:defRPr>
                <a:uFillTx/>
              </a:defRPr>
            </a:pPr>
            <a:r>
              <a:rPr>
                <a:uFill>
                  <a:solidFill>
                    <a:srgbClr val="F36019"/>
                  </a:solidFill>
                </a:uFill>
                <a:hlinkClick r:id="rId4"/>
              </a:rPr>
              <a:t>PR2020</a:t>
            </a:r>
          </a:p>
        </p:txBody>
      </p:sp>
      <p:pic>
        <p:nvPicPr>
          <p:cNvPr id="333" name="image1.png" descr="DarkBackground.png"/>
          <p:cNvPicPr>
            <a:picLocks noChangeAspect="1"/>
          </p:cNvPicPr>
          <p:nvPr/>
        </p:nvPicPr>
        <p:blipFill>
          <a:blip r:embed="rId5">
            <a:alphaModFix amt="84000"/>
            <a:extLst/>
          </a:blip>
          <a:srcRect t="62671" b="9969"/>
          <a:stretch>
            <a:fillRect/>
          </a:stretch>
        </p:blipFill>
        <p:spPr>
          <a:xfrm>
            <a:off x="-2253" y="10457819"/>
            <a:ext cx="24388506" cy="2328684"/>
          </a:xfrm>
          <a:prstGeom prst="rect">
            <a:avLst/>
          </a:prstGeom>
          <a:ln w="12700">
            <a:miter lim="400000"/>
          </a:ln>
        </p:spPr>
      </p:pic>
      <p:sp>
        <p:nvSpPr>
          <p:cNvPr id="334" name="Shape 334"/>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Build a team of experts.</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 name="photo-1431540015161-0bf868a2d407.jpg"/>
          <p:cNvPicPr>
            <a:picLocks noChangeAspect="1"/>
          </p:cNvPicPr>
          <p:nvPr/>
        </p:nvPicPr>
        <p:blipFill>
          <a:blip r:embed="rId3">
            <a:extLst/>
          </a:blip>
          <a:stretch>
            <a:fillRect/>
          </a:stretch>
        </p:blipFill>
        <p:spPr>
          <a:xfrm>
            <a:off x="-15105" y="-2487396"/>
            <a:ext cx="24414210" cy="16278127"/>
          </a:xfrm>
          <a:prstGeom prst="rect">
            <a:avLst/>
          </a:prstGeom>
          <a:ln w="12700">
            <a:miter lim="400000"/>
          </a:ln>
        </p:spPr>
      </p:pic>
      <p:pic>
        <p:nvPicPr>
          <p:cNvPr id="339" name="image1.png" descr="DarkBackground.png"/>
          <p:cNvPicPr>
            <a:picLocks noChangeAspect="1"/>
          </p:cNvPicPr>
          <p:nvPr/>
        </p:nvPicPr>
        <p:blipFill>
          <a:blip r:embed="rId4">
            <a:alphaModFix amt="84000"/>
            <a:extLst/>
          </a:blip>
          <a:srcRect t="62671" b="9969"/>
          <a:stretch>
            <a:fillRect/>
          </a:stretch>
        </p:blipFill>
        <p:spPr>
          <a:xfrm>
            <a:off x="-7006709" y="9361508"/>
            <a:ext cx="38397418" cy="3666295"/>
          </a:xfrm>
          <a:prstGeom prst="rect">
            <a:avLst/>
          </a:prstGeom>
          <a:ln w="12700">
            <a:miter lim="400000"/>
          </a:ln>
        </p:spPr>
      </p:pic>
      <p:sp>
        <p:nvSpPr>
          <p:cNvPr id="340" name="Shape 340"/>
          <p:cNvSpPr/>
          <p:nvPr/>
        </p:nvSpPr>
        <p:spPr>
          <a:xfrm>
            <a:off x="325415" y="9793864"/>
            <a:ext cx="23733169" cy="280162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gn="ctr">
              <a:lnSpc>
                <a:spcPct val="120000"/>
              </a:lnSpc>
              <a:defRPr sz="8400">
                <a:solidFill>
                  <a:srgbClr val="FFFFFF"/>
                </a:solidFill>
                <a:latin typeface="Proxima Nova Light"/>
                <a:ea typeface="Proxima Nova Light"/>
                <a:cs typeface="Proxima Nova Light"/>
                <a:sym typeface="Proxima Nova Light"/>
              </a:defRPr>
            </a:pPr>
            <a:r>
              <a:t>Request budget for resources.</a:t>
            </a:r>
          </a:p>
          <a:p>
            <a:pPr algn="ctr">
              <a:lnSpc>
                <a:spcPct val="120000"/>
              </a:lnSpc>
              <a:defRPr sz="6500">
                <a:solidFill>
                  <a:srgbClr val="FFFFFF"/>
                </a:solidFill>
                <a:latin typeface="Proxima Nova Light"/>
                <a:ea typeface="Proxima Nova Light"/>
                <a:cs typeface="Proxima Nova Light"/>
                <a:sym typeface="Proxima Nova Light"/>
              </a:defRPr>
            </a:pPr>
            <a:r>
              <a:t>Average SMB website costs $15,000 - $80,000</a:t>
            </a:r>
          </a:p>
        </p:txBody>
      </p:sp>
      <p:sp>
        <p:nvSpPr>
          <p:cNvPr id="341" name="Shape 341"/>
          <p:cNvSpPr/>
          <p:nvPr/>
        </p:nvSpPr>
        <p:spPr>
          <a:xfrm>
            <a:off x="19961694" y="13205197"/>
            <a:ext cx="4371595"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A7A7A7"/>
                </a:solidFill>
                <a:latin typeface="Proxima Nova Semibold"/>
                <a:ea typeface="Proxima Nova Semibold"/>
                <a:cs typeface="Proxima Nova Semibold"/>
                <a:sym typeface="Proxima Nova Semibold"/>
              </a:defRPr>
            </a:lvl1pPr>
          </a:lstStyle>
          <a:p>
            <a:r>
              <a:t>UNSPLASH USER BENJAMIN CHILD</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p:cNvSpPr/>
          <p:nvPr/>
        </p:nvSpPr>
        <p:spPr>
          <a:xfrm>
            <a:off x="22570061" y="11700933"/>
            <a:ext cx="1829548" cy="2052030"/>
          </a:xfrm>
          <a:prstGeom prst="rect">
            <a:avLst/>
          </a:prstGeom>
          <a:solidFill>
            <a:srgbClr val="FFFFFF"/>
          </a:solidFill>
          <a:ln w="12700">
            <a:miter lim="400000"/>
          </a:ln>
        </p:spPr>
        <p:txBody>
          <a:bodyPr lIns="121919" tIns="121919" rIns="121919" bIns="121919" anchor="ctr"/>
          <a:lstStyle/>
          <a:p>
            <a:endParaRPr/>
          </a:p>
        </p:txBody>
      </p:sp>
      <p:pic>
        <p:nvPicPr>
          <p:cNvPr id="346" name="gantt-chart-excel-template.jpg"/>
          <p:cNvPicPr>
            <a:picLocks noChangeAspect="1"/>
          </p:cNvPicPr>
          <p:nvPr/>
        </p:nvPicPr>
        <p:blipFill>
          <a:blip r:embed="rId3">
            <a:extLst/>
          </a:blip>
          <a:srcRect l="1550" t="1099" r="1550" b="8184"/>
          <a:stretch>
            <a:fillRect/>
          </a:stretch>
        </p:blipFill>
        <p:spPr>
          <a:xfrm>
            <a:off x="2016653" y="223967"/>
            <a:ext cx="20350173" cy="12442614"/>
          </a:xfrm>
          <a:prstGeom prst="rect">
            <a:avLst/>
          </a:prstGeom>
          <a:ln w="12700">
            <a:miter lim="400000"/>
          </a:ln>
        </p:spPr>
      </p:pic>
      <p:sp>
        <p:nvSpPr>
          <p:cNvPr id="347" name="Shape 347"/>
          <p:cNvSpPr/>
          <p:nvPr/>
        </p:nvSpPr>
        <p:spPr>
          <a:xfrm>
            <a:off x="22396679" y="13119946"/>
            <a:ext cx="1780293" cy="5232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535353"/>
                </a:solidFill>
                <a:uFill>
                  <a:solidFill>
                    <a:srgbClr val="F36019"/>
                  </a:solidFill>
                </a:uFill>
                <a:hlinkClick r:id="rId4"/>
              </a:defRPr>
            </a:lvl1pPr>
          </a:lstStyle>
          <a:p>
            <a:pPr>
              <a:defRPr>
                <a:uFillTx/>
              </a:defRPr>
            </a:pPr>
            <a:r>
              <a:rPr>
                <a:uFill>
                  <a:solidFill>
                    <a:srgbClr val="F36019"/>
                  </a:solidFill>
                </a:uFill>
                <a:hlinkClick r:id="rId4"/>
              </a:rPr>
              <a:t>ASSORIT2002</a:t>
            </a:r>
          </a:p>
        </p:txBody>
      </p:sp>
      <p:pic>
        <p:nvPicPr>
          <p:cNvPr id="348" name="image1.png" descr="DarkBackground.png"/>
          <p:cNvPicPr>
            <a:picLocks noChangeAspect="1"/>
          </p:cNvPicPr>
          <p:nvPr/>
        </p:nvPicPr>
        <p:blipFill>
          <a:blip r:embed="rId5">
            <a:alphaModFix amt="97598"/>
            <a:extLst/>
          </a:blip>
          <a:srcRect t="62671" b="9969"/>
          <a:stretch>
            <a:fillRect/>
          </a:stretch>
        </p:blipFill>
        <p:spPr>
          <a:xfrm>
            <a:off x="-2253" y="10457819"/>
            <a:ext cx="24388506" cy="2328684"/>
          </a:xfrm>
          <a:prstGeom prst="rect">
            <a:avLst/>
          </a:prstGeom>
          <a:ln w="12700">
            <a:miter lim="400000"/>
          </a:ln>
        </p:spPr>
      </p:pic>
      <p:sp>
        <p:nvSpPr>
          <p:cNvPr id="349" name="Shape 349"/>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Carefully plan the three (to six) month journey.</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Shape 353"/>
          <p:cNvSpPr/>
          <p:nvPr/>
        </p:nvSpPr>
        <p:spPr>
          <a:xfrm>
            <a:off x="5265688" y="1303865"/>
            <a:ext cx="13750765" cy="3386668"/>
          </a:xfrm>
          <a:prstGeom prst="rect">
            <a:avLst/>
          </a:prstGeom>
          <a:solidFill>
            <a:srgbClr val="414141"/>
          </a:solidFill>
          <a:ln w="12700">
            <a:miter lim="400000"/>
          </a:ln>
        </p:spPr>
        <p:txBody>
          <a:bodyPr lIns="121919" tIns="121919" rIns="121919" bIns="121919" anchor="ctr"/>
          <a:lstStyle/>
          <a:p>
            <a:endParaRPr/>
          </a:p>
        </p:txBody>
      </p:sp>
      <p:sp>
        <p:nvSpPr>
          <p:cNvPr id="354" name="Shape 354"/>
          <p:cNvSpPr/>
          <p:nvPr/>
        </p:nvSpPr>
        <p:spPr>
          <a:xfrm>
            <a:off x="1465946" y="4160519"/>
            <a:ext cx="22037203" cy="539496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nchor="ctr">
            <a:spAutoFit/>
          </a:bodyPr>
          <a:lstStyle/>
          <a:p>
            <a:pPr>
              <a:lnSpc>
                <a:spcPct val="80000"/>
              </a:lnSpc>
              <a:defRPr sz="12800">
                <a:solidFill>
                  <a:srgbClr val="FFFFFF"/>
                </a:solidFill>
                <a:latin typeface="Proxima Nova Semibold"/>
                <a:ea typeface="Proxima Nova Semibold"/>
                <a:cs typeface="Proxima Nova Semibold"/>
                <a:sym typeface="Proxima Nova Semibold"/>
              </a:defRPr>
            </a:pPr>
            <a:r>
              <a:t>WHAT </a:t>
            </a:r>
            <a:r>
              <a:rPr>
                <a:solidFill>
                  <a:srgbClr val="F27926"/>
                </a:solidFill>
              </a:rPr>
              <a:t>EMOTIONS </a:t>
            </a:r>
            <a:r>
              <a:t>DID YOU EXPERIENCE DURING PREVIOUS REDESIGNS?</a:t>
            </a:r>
          </a:p>
        </p:txBody>
      </p:sp>
      <p:pic>
        <p:nvPicPr>
          <p:cNvPr id="355"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 name="GDD-Wordcloud.png"/>
          <p:cNvPicPr>
            <a:picLocks noChangeAspect="1"/>
          </p:cNvPicPr>
          <p:nvPr/>
        </p:nvPicPr>
        <p:blipFill>
          <a:blip r:embed="rId3">
            <a:extLst/>
          </a:blip>
          <a:stretch>
            <a:fillRect/>
          </a:stretch>
        </p:blipFill>
        <p:spPr>
          <a:xfrm>
            <a:off x="589260" y="33426"/>
            <a:ext cx="23205480" cy="13649148"/>
          </a:xfrm>
          <a:prstGeom prst="rect">
            <a:avLst/>
          </a:prstGeom>
          <a:ln w="12700">
            <a:miter lim="400000"/>
          </a:ln>
        </p:spPr>
      </p:pic>
      <p:pic>
        <p:nvPicPr>
          <p:cNvPr id="360" name="image2.png" descr="C:\Users\Keith\Desktop\Sprocket low-res for light backgrounds.png"/>
          <p:cNvPicPr>
            <a:picLocks noChangeAspect="1"/>
          </p:cNvPicPr>
          <p:nvPr/>
        </p:nvPicPr>
        <p:blipFill>
          <a:blip r:embed="rId4">
            <a:extLst/>
          </a:blip>
          <a:stretch>
            <a:fillRect/>
          </a:stretch>
        </p:blipFill>
        <p:spPr>
          <a:xfrm>
            <a:off x="22692590" y="12079965"/>
            <a:ext cx="1311222" cy="1455969"/>
          </a:xfrm>
          <a:prstGeom prst="rect">
            <a:avLst/>
          </a:prstGeom>
          <a:ln w="12700">
            <a:miter lim="400000"/>
          </a:ln>
        </p:spPr>
      </p:pic>
      <p:sp>
        <p:nvSpPr>
          <p:cNvPr id="361" name="Shape 361"/>
          <p:cNvSpPr/>
          <p:nvPr/>
        </p:nvSpPr>
        <p:spPr>
          <a:xfrm>
            <a:off x="-75867" y="13286441"/>
            <a:ext cx="4962730" cy="5232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1800">
                <a:solidFill>
                  <a:srgbClr val="535353"/>
                </a:solidFill>
                <a:latin typeface="Proxima Nova Light"/>
                <a:ea typeface="Proxima Nova Light"/>
                <a:cs typeface="Proxima Nova Light"/>
                <a:sym typeface="Proxima Nova Light"/>
              </a:defRPr>
            </a:lvl1pPr>
          </a:lstStyle>
          <a:p>
            <a:r>
              <a:t>Based on a 2016 survey conducted by HubSpot</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xmlns:p14="http://schemas.microsoft.com/office/powerpoint/2010/mai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5" name="GDD-Wordcloud-majorwords.jpg"/>
          <p:cNvPicPr>
            <a:picLocks noChangeAspect="1"/>
          </p:cNvPicPr>
          <p:nvPr/>
        </p:nvPicPr>
        <p:blipFill>
          <a:blip r:embed="rId2">
            <a:extLst/>
          </a:blip>
          <a:stretch>
            <a:fillRect/>
          </a:stretch>
        </p:blipFill>
        <p:spPr>
          <a:xfrm>
            <a:off x="582124" y="29229"/>
            <a:ext cx="23219752" cy="13657542"/>
          </a:xfrm>
          <a:prstGeom prst="rect">
            <a:avLst/>
          </a:prstGeom>
          <a:ln w="12700">
            <a:miter lim="400000"/>
          </a:ln>
        </p:spPr>
      </p:pic>
      <p:pic>
        <p:nvPicPr>
          <p:cNvPr id="366"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sp>
        <p:nvSpPr>
          <p:cNvPr id="367" name="Shape 367"/>
          <p:cNvSpPr/>
          <p:nvPr/>
        </p:nvSpPr>
        <p:spPr>
          <a:xfrm>
            <a:off x="-75867" y="13286441"/>
            <a:ext cx="4962730" cy="5232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1800">
                <a:solidFill>
                  <a:srgbClr val="535353"/>
                </a:solidFill>
                <a:latin typeface="Proxima Nova Light"/>
                <a:ea typeface="Proxima Nova Light"/>
                <a:cs typeface="Proxima Nova Light"/>
                <a:sym typeface="Proxima Nova Light"/>
              </a:defRPr>
            </a:lvl1pPr>
          </a:lstStyle>
          <a:p>
            <a:r>
              <a:t>Based on a 2016 survey conducted by HubSpot</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 name="GDD-Wordcloud.jpg"/>
          <p:cNvPicPr>
            <a:picLocks noChangeAspect="1"/>
          </p:cNvPicPr>
          <p:nvPr/>
        </p:nvPicPr>
        <p:blipFill>
          <a:blip r:embed="rId3">
            <a:extLst/>
          </a:blip>
          <a:stretch>
            <a:fillRect/>
          </a:stretch>
        </p:blipFill>
        <p:spPr>
          <a:xfrm>
            <a:off x="668845" y="80237"/>
            <a:ext cx="23046310" cy="13555526"/>
          </a:xfrm>
          <a:prstGeom prst="rect">
            <a:avLst/>
          </a:prstGeom>
          <a:ln w="12700">
            <a:miter lim="400000"/>
          </a:ln>
        </p:spPr>
      </p:pic>
      <p:pic>
        <p:nvPicPr>
          <p:cNvPr id="370" name="image2.png" descr="C:\Users\Keith\Desktop\Sprocket low-res for light backgrounds.png"/>
          <p:cNvPicPr>
            <a:picLocks noChangeAspect="1"/>
          </p:cNvPicPr>
          <p:nvPr/>
        </p:nvPicPr>
        <p:blipFill>
          <a:blip r:embed="rId4">
            <a:extLst/>
          </a:blip>
          <a:stretch>
            <a:fillRect/>
          </a:stretch>
        </p:blipFill>
        <p:spPr>
          <a:xfrm>
            <a:off x="22692590" y="12079965"/>
            <a:ext cx="1311222" cy="1455969"/>
          </a:xfrm>
          <a:prstGeom prst="rect">
            <a:avLst/>
          </a:prstGeom>
          <a:ln w="12700">
            <a:miter lim="400000"/>
          </a:ln>
        </p:spPr>
      </p:pic>
      <p:sp>
        <p:nvSpPr>
          <p:cNvPr id="371" name="Shape 371"/>
          <p:cNvSpPr/>
          <p:nvPr/>
        </p:nvSpPr>
        <p:spPr>
          <a:xfrm>
            <a:off x="12920082" y="10912316"/>
            <a:ext cx="1813273" cy="1114140"/>
          </a:xfrm>
          <a:prstGeom prst="ellipse">
            <a:avLst/>
          </a:prstGeom>
          <a:ln w="76200">
            <a:solidFill>
              <a:schemeClr val="accent1"/>
            </a:solidFill>
            <a:bevel/>
          </a:ln>
        </p:spPr>
        <p:txBody>
          <a:bodyPr lIns="121919" tIns="121919" rIns="121919" bIns="121919" anchor="ctr"/>
          <a:lstStyle/>
          <a:p>
            <a:endParaRPr/>
          </a:p>
        </p:txBody>
      </p:sp>
      <p:sp>
        <p:nvSpPr>
          <p:cNvPr id="372" name="Shape 372"/>
          <p:cNvSpPr/>
          <p:nvPr/>
        </p:nvSpPr>
        <p:spPr>
          <a:xfrm>
            <a:off x="10945735" y="8538746"/>
            <a:ext cx="2008266" cy="2467099"/>
          </a:xfrm>
          <a:prstGeom prst="line">
            <a:avLst/>
          </a:prstGeom>
          <a:ln w="228600">
            <a:solidFill>
              <a:schemeClr val="accent1"/>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373" name="Shape 373"/>
          <p:cNvSpPr/>
          <p:nvPr/>
        </p:nvSpPr>
        <p:spPr>
          <a:xfrm>
            <a:off x="-75867" y="13286441"/>
            <a:ext cx="4962730" cy="5232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1800">
                <a:solidFill>
                  <a:srgbClr val="535353"/>
                </a:solidFill>
                <a:latin typeface="Proxima Nova Light"/>
                <a:ea typeface="Proxima Nova Light"/>
                <a:cs typeface="Proxima Nova Light"/>
                <a:sym typeface="Proxima Nova Light"/>
              </a:defRPr>
            </a:lvl1pPr>
          </a:lstStyle>
          <a:p>
            <a:r>
              <a:t>Based on a 2016 survey conducted by HubSpot</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7" name="photo-1445109673451-c511bb51bd17.jpg"/>
          <p:cNvPicPr>
            <a:picLocks noChangeAspect="1"/>
          </p:cNvPicPr>
          <p:nvPr/>
        </p:nvPicPr>
        <p:blipFill>
          <a:blip r:embed="rId3">
            <a:extLst/>
          </a:blip>
          <a:stretch>
            <a:fillRect/>
          </a:stretch>
        </p:blipFill>
        <p:spPr>
          <a:xfrm>
            <a:off x="-372248" y="-148985"/>
            <a:ext cx="25128495" cy="14013971"/>
          </a:xfrm>
          <a:prstGeom prst="rect">
            <a:avLst/>
          </a:prstGeom>
          <a:ln w="12700">
            <a:miter lim="400000"/>
          </a:ln>
        </p:spPr>
      </p:pic>
      <p:sp>
        <p:nvSpPr>
          <p:cNvPr id="378" name="Shape 378"/>
          <p:cNvSpPr/>
          <p:nvPr/>
        </p:nvSpPr>
        <p:spPr>
          <a:xfrm>
            <a:off x="19626136" y="13153812"/>
            <a:ext cx="4426085" cy="5232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36019"/>
                  </a:solidFill>
                </a:uFill>
                <a:hlinkClick r:id="rId4"/>
              </a:defRPr>
            </a:lvl1pPr>
          </a:lstStyle>
          <a:p>
            <a:pPr>
              <a:defRPr>
                <a:uFillTx/>
              </a:defRPr>
            </a:pPr>
            <a:r>
              <a:rPr>
                <a:uFill>
                  <a:solidFill>
                    <a:srgbClr val="F36019"/>
                  </a:solidFill>
                </a:uFill>
                <a:hlinkClick r:id="rId4"/>
              </a:rPr>
              <a:t>UNSPLASH USER TRISTAN COLANGELO</a:t>
            </a:r>
          </a:p>
        </p:txBody>
      </p:sp>
      <p:pic>
        <p:nvPicPr>
          <p:cNvPr id="379" name="image1.png" descr="DarkBackground.png"/>
          <p:cNvPicPr>
            <a:picLocks noChangeAspect="1"/>
          </p:cNvPicPr>
          <p:nvPr/>
        </p:nvPicPr>
        <p:blipFill>
          <a:blip r:embed="rId5">
            <a:alphaModFix amt="94170"/>
            <a:extLst/>
          </a:blip>
          <a:srcRect t="62671" b="9969"/>
          <a:stretch>
            <a:fillRect/>
          </a:stretch>
        </p:blipFill>
        <p:spPr>
          <a:xfrm>
            <a:off x="-2253" y="10457819"/>
            <a:ext cx="24388506" cy="2328684"/>
          </a:xfrm>
          <a:prstGeom prst="rect">
            <a:avLst/>
          </a:prstGeom>
          <a:ln w="12700">
            <a:miter lim="400000"/>
          </a:ln>
        </p:spPr>
      </p:pic>
      <p:sp>
        <p:nvSpPr>
          <p:cNvPr id="380" name="Shape 380"/>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Over-budget and launch late</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Shape 384"/>
          <p:cNvSpPr/>
          <p:nvPr/>
        </p:nvSpPr>
        <p:spPr>
          <a:xfrm>
            <a:off x="9098930" y="4269457"/>
            <a:ext cx="1265596" cy="929641"/>
          </a:xfrm>
          <a:prstGeom prst="rect">
            <a:avLst/>
          </a:prstGeom>
          <a:ln w="25400">
            <a:miter lim="400000"/>
          </a:ln>
        </p:spPr>
        <p:txBody>
          <a:bodyPr wrap="none" lIns="121919" tIns="121919" rIns="121919" bIns="121919">
            <a:spAutoFit/>
          </a:bodyPr>
          <a:lstStyle/>
          <a:p>
            <a:endParaRPr/>
          </a:p>
        </p:txBody>
      </p:sp>
      <p:pic>
        <p:nvPicPr>
          <p:cNvPr id="385" name="5857838458_e3aa3aa065_b.jpg"/>
          <p:cNvPicPr>
            <a:picLocks noChangeAspect="1"/>
          </p:cNvPicPr>
          <p:nvPr/>
        </p:nvPicPr>
        <p:blipFill>
          <a:blip r:embed="rId3">
            <a:extLst/>
          </a:blip>
          <a:stretch>
            <a:fillRect/>
          </a:stretch>
        </p:blipFill>
        <p:spPr>
          <a:xfrm>
            <a:off x="-129358" y="-1713518"/>
            <a:ext cx="24642717" cy="18482039"/>
          </a:xfrm>
          <a:prstGeom prst="rect">
            <a:avLst/>
          </a:prstGeom>
          <a:ln w="12700">
            <a:miter lim="400000"/>
          </a:ln>
        </p:spPr>
      </p:pic>
      <p:sp>
        <p:nvSpPr>
          <p:cNvPr id="386" name="Shape 386"/>
          <p:cNvSpPr/>
          <p:nvPr/>
        </p:nvSpPr>
        <p:spPr>
          <a:xfrm>
            <a:off x="20506669" y="13119946"/>
            <a:ext cx="3468128" cy="5232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36019"/>
                  </a:solidFill>
                </a:uFill>
                <a:hlinkClick r:id="rId4"/>
              </a:defRPr>
            </a:lvl1pPr>
          </a:lstStyle>
          <a:p>
            <a:pPr>
              <a:defRPr>
                <a:uFillTx/>
              </a:defRPr>
            </a:pPr>
            <a:r>
              <a:rPr>
                <a:uFill>
                  <a:solidFill>
                    <a:srgbClr val="F36019"/>
                  </a:solidFill>
                </a:uFill>
                <a:hlinkClick r:id="rId4"/>
              </a:rPr>
              <a:t>FLICKR USER IMAGES MONEY</a:t>
            </a:r>
          </a:p>
        </p:txBody>
      </p:sp>
      <p:pic>
        <p:nvPicPr>
          <p:cNvPr id="387" name="image1.png" descr="DarkBackground.png"/>
          <p:cNvPicPr>
            <a:picLocks noChangeAspect="1"/>
          </p:cNvPicPr>
          <p:nvPr/>
        </p:nvPicPr>
        <p:blipFill>
          <a:blip r:embed="rId5">
            <a:alphaModFix amt="96569"/>
            <a:extLst/>
          </a:blip>
          <a:srcRect t="62671" b="9969"/>
          <a:stretch>
            <a:fillRect/>
          </a:stretch>
        </p:blipFill>
        <p:spPr>
          <a:xfrm>
            <a:off x="-5907437" y="9330131"/>
            <a:ext cx="36198873" cy="3456372"/>
          </a:xfrm>
          <a:prstGeom prst="rect">
            <a:avLst/>
          </a:prstGeom>
          <a:ln w="12700">
            <a:miter lim="400000"/>
          </a:ln>
        </p:spPr>
      </p:pic>
      <p:sp>
        <p:nvSpPr>
          <p:cNvPr id="388" name="Shape 388"/>
          <p:cNvSpPr/>
          <p:nvPr/>
        </p:nvSpPr>
        <p:spPr>
          <a:xfrm>
            <a:off x="325415" y="9641003"/>
            <a:ext cx="23733169" cy="28346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gn="ctr">
              <a:defRPr sz="8400">
                <a:solidFill>
                  <a:srgbClr val="FFFFFF"/>
                </a:solidFill>
                <a:latin typeface="Proxima Nova Light"/>
                <a:ea typeface="Proxima Nova Light"/>
                <a:cs typeface="Proxima Nova Light"/>
                <a:sym typeface="Proxima Nova Light"/>
              </a:defRPr>
            </a:pPr>
            <a:r>
              <a:t>Observation One:</a:t>
            </a:r>
          </a:p>
          <a:p>
            <a:pPr algn="ctr">
              <a:defRPr sz="8400">
                <a:solidFill>
                  <a:srgbClr val="FFFFFF"/>
                </a:solidFill>
                <a:latin typeface="Proxima Nova Semibold"/>
                <a:ea typeface="Proxima Nova Semibold"/>
                <a:cs typeface="Proxima Nova Semibold"/>
                <a:sym typeface="Proxima Nova Semibold"/>
              </a:defRPr>
            </a:pPr>
            <a:r>
              <a:t>Traditional web design is very risky.</a:t>
            </a:r>
          </a:p>
        </p:txBody>
      </p:sp>
    </p:spTree>
  </p:cSld>
  <p:clrMapOvr>
    <a:masterClrMapping/>
  </p:clrMapOvr>
  <mc:AlternateContent xmlns:mc="http://schemas.openxmlformats.org/markup-compatibility/2006" xmlns:p14="http://schemas.microsoft.com/office/powerpoint/2010/main">
    <mc:Choice Requires="p14">
      <p:transition spd="slow" p14:dur="2500">
        <p:fade thruBlk="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 name="siredmund.jpg"/>
          <p:cNvPicPr>
            <a:picLocks noChangeAspect="1"/>
          </p:cNvPicPr>
          <p:nvPr/>
        </p:nvPicPr>
        <p:blipFill>
          <a:blip r:embed="rId3">
            <a:extLst/>
          </a:blip>
          <a:stretch>
            <a:fillRect/>
          </a:stretch>
        </p:blipFill>
        <p:spPr>
          <a:xfrm>
            <a:off x="-351410" y="-933848"/>
            <a:ext cx="25086820" cy="16741271"/>
          </a:xfrm>
          <a:prstGeom prst="rect">
            <a:avLst/>
          </a:prstGeom>
          <a:ln w="12700">
            <a:miter lim="400000"/>
          </a:ln>
        </p:spPr>
      </p:pic>
      <p:sp>
        <p:nvSpPr>
          <p:cNvPr id="249" name="Shape 249"/>
          <p:cNvSpPr/>
          <p:nvPr/>
        </p:nvSpPr>
        <p:spPr>
          <a:xfrm>
            <a:off x="22460080" y="13168221"/>
            <a:ext cx="1661415"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535353"/>
                </a:solidFill>
                <a:uFill>
                  <a:solidFill>
                    <a:srgbClr val="F36019"/>
                  </a:solidFill>
                </a:uFill>
                <a:latin typeface="Proxima Nova Light"/>
                <a:ea typeface="Proxima Nova Light"/>
                <a:cs typeface="Proxima Nova Light"/>
                <a:sym typeface="Proxima Nova Light"/>
                <a:hlinkClick r:id="rId4"/>
              </a:defRPr>
            </a:lvl1pPr>
          </a:lstStyle>
          <a:p>
            <a:pPr>
              <a:defRPr>
                <a:uFillTx/>
              </a:defRPr>
            </a:pPr>
            <a:r>
              <a:rPr>
                <a:uFill>
                  <a:solidFill>
                    <a:srgbClr val="F36019"/>
                  </a:solidFill>
                </a:uFill>
                <a:hlinkClick r:id="rId4"/>
              </a:rPr>
              <a:t>INALTO.ORG</a:t>
            </a:r>
          </a:p>
        </p:txBody>
      </p:sp>
      <p:pic>
        <p:nvPicPr>
          <p:cNvPr id="250" name="image1.png" descr="DarkBackground.png"/>
          <p:cNvPicPr>
            <a:picLocks noChangeAspect="1"/>
          </p:cNvPicPr>
          <p:nvPr/>
        </p:nvPicPr>
        <p:blipFill>
          <a:blip r:embed="rId5">
            <a:alphaModFix amt="84000"/>
            <a:extLst/>
          </a:blip>
          <a:srcRect t="62671" b="9969"/>
          <a:stretch>
            <a:fillRect/>
          </a:stretch>
        </p:blipFill>
        <p:spPr>
          <a:xfrm>
            <a:off x="-2253" y="10457819"/>
            <a:ext cx="24388506" cy="2328684"/>
          </a:xfrm>
          <a:prstGeom prst="rect">
            <a:avLst/>
          </a:prstGeom>
          <a:ln w="12700">
            <a:miter lim="400000"/>
          </a:ln>
        </p:spPr>
      </p:pic>
      <p:sp>
        <p:nvSpPr>
          <p:cNvPr id="251" name="Shape 251"/>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Sir Edmund Hillary</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Shape 392"/>
          <p:cNvSpPr/>
          <p:nvPr/>
        </p:nvSpPr>
        <p:spPr>
          <a:xfrm>
            <a:off x="-38779" y="-6787"/>
            <a:ext cx="24647241" cy="13885093"/>
          </a:xfrm>
          <a:prstGeom prst="rect">
            <a:avLst/>
          </a:prstGeom>
          <a:solidFill>
            <a:srgbClr val="000000"/>
          </a:solidFill>
          <a:ln w="12700">
            <a:miter lim="400000"/>
          </a:ln>
        </p:spPr>
        <p:txBody>
          <a:bodyPr lIns="121919" tIns="121919" rIns="121919" bIns="121919" anchor="ctr"/>
          <a:lstStyle/>
          <a:p>
            <a:endParaRPr/>
          </a:p>
        </p:txBody>
      </p:sp>
      <p:pic>
        <p:nvPicPr>
          <p:cNvPr id="393" name="image1.png" descr="DarkBackground.png"/>
          <p:cNvPicPr>
            <a:picLocks noChangeAspect="1"/>
          </p:cNvPicPr>
          <p:nvPr/>
        </p:nvPicPr>
        <p:blipFill>
          <a:blip r:embed="rId3">
            <a:alphaModFix amt="94170"/>
            <a:extLst/>
          </a:blip>
          <a:srcRect t="62671" b="9969"/>
          <a:stretch>
            <a:fillRect/>
          </a:stretch>
        </p:blipFill>
        <p:spPr>
          <a:xfrm>
            <a:off x="-2253" y="10457819"/>
            <a:ext cx="24388506" cy="2328684"/>
          </a:xfrm>
          <a:prstGeom prst="rect">
            <a:avLst/>
          </a:prstGeom>
          <a:ln w="12700">
            <a:miter lim="400000"/>
          </a:ln>
        </p:spPr>
      </p:pic>
      <p:sp>
        <p:nvSpPr>
          <p:cNvPr id="394" name="Shape 394"/>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The website is live!</a:t>
            </a:r>
          </a:p>
        </p:txBody>
      </p:sp>
      <p:pic>
        <p:nvPicPr>
          <p:cNvPr id="395" name="excited-baby.gif"/>
          <p:cNvPicPr>
            <a:picLocks/>
          </p:cNvPicPr>
          <p:nvPr/>
        </p:nvPicPr>
        <p:blipFill>
          <a:blip r:embed="rId4">
            <a:extLst/>
          </a:blip>
          <a:stretch>
            <a:fillRect/>
          </a:stretch>
        </p:blipFill>
        <p:spPr>
          <a:xfrm>
            <a:off x="5622145" y="1798308"/>
            <a:ext cx="13325393" cy="67693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Shape 399"/>
          <p:cNvSpPr/>
          <p:nvPr/>
        </p:nvSpPr>
        <p:spPr>
          <a:xfrm>
            <a:off x="690402" y="4953000"/>
            <a:ext cx="23477462" cy="381000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nchor="ctr">
            <a:spAutoFit/>
          </a:bodyPr>
          <a:lstStyle/>
          <a:p>
            <a:pPr>
              <a:lnSpc>
                <a:spcPct val="80000"/>
              </a:lnSpc>
              <a:defRPr sz="12800">
                <a:solidFill>
                  <a:srgbClr val="FFFFFF"/>
                </a:solidFill>
                <a:latin typeface="Proxima Nova Semibold"/>
                <a:ea typeface="Proxima Nova Semibold"/>
                <a:cs typeface="Proxima Nova Semibold"/>
                <a:sym typeface="Proxima Nova Semibold"/>
              </a:defRPr>
            </a:pPr>
            <a:r>
              <a:t>HOW IMPORTANT IS YOUR</a:t>
            </a:r>
          </a:p>
          <a:p>
            <a:pPr>
              <a:lnSpc>
                <a:spcPct val="80000"/>
              </a:lnSpc>
              <a:defRPr sz="12800">
                <a:solidFill>
                  <a:srgbClr val="FFFFFF"/>
                </a:solidFill>
                <a:latin typeface="Proxima Nova Semibold"/>
                <a:ea typeface="Proxima Nova Semibold"/>
                <a:cs typeface="Proxima Nova Semibold"/>
                <a:sym typeface="Proxima Nova Semibold"/>
              </a:defRPr>
            </a:pPr>
            <a:r>
              <a:rPr>
                <a:solidFill>
                  <a:srgbClr val="F27926"/>
                </a:solidFill>
              </a:rPr>
              <a:t>WEBSITE </a:t>
            </a:r>
            <a:r>
              <a:t>TO YOUR BUSINESS?</a:t>
            </a:r>
          </a:p>
        </p:txBody>
      </p:sp>
      <p:pic>
        <p:nvPicPr>
          <p:cNvPr id="400"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thruBlk="1"/>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hape 404"/>
          <p:cNvSpPr/>
          <p:nvPr/>
        </p:nvSpPr>
        <p:spPr>
          <a:xfrm>
            <a:off x="-3915" y="-53176"/>
            <a:ext cx="24391830" cy="2976553"/>
          </a:xfrm>
          <a:prstGeom prst="rect">
            <a:avLst/>
          </a:prstGeom>
          <a:solidFill>
            <a:srgbClr val="535353"/>
          </a:solidFill>
          <a:ln w="12700">
            <a:miter lim="400000"/>
          </a:ln>
        </p:spPr>
        <p:txBody>
          <a:bodyPr lIns="121919" tIns="121919" rIns="121919" bIns="121919" anchor="ctr"/>
          <a:lstStyle/>
          <a:p>
            <a:endParaRPr/>
          </a:p>
        </p:txBody>
      </p:sp>
      <p:pic>
        <p:nvPicPr>
          <p:cNvPr id="405" name="image2.png" descr="C:\Users\Keith\Desktop\Sprocket low-res for light backgrounds.png"/>
          <p:cNvPicPr>
            <a:picLocks noChangeAspect="1"/>
          </p:cNvPicPr>
          <p:nvPr/>
        </p:nvPicPr>
        <p:blipFill>
          <a:blip r:embed="rId3">
            <a:extLst/>
          </a:blip>
          <a:stretch>
            <a:fillRect/>
          </a:stretch>
        </p:blipFill>
        <p:spPr>
          <a:xfrm>
            <a:off x="22903102" y="12079965"/>
            <a:ext cx="1311223" cy="1455969"/>
          </a:xfrm>
          <a:prstGeom prst="rect">
            <a:avLst/>
          </a:prstGeom>
          <a:ln w="12700">
            <a:miter lim="400000"/>
          </a:ln>
        </p:spPr>
      </p:pic>
      <p:sp>
        <p:nvSpPr>
          <p:cNvPr id="406" name="Shape 406"/>
          <p:cNvSpPr/>
          <p:nvPr/>
        </p:nvSpPr>
        <p:spPr>
          <a:xfrm>
            <a:off x="971279" y="309879"/>
            <a:ext cx="22441442" cy="22504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gn="ctr">
              <a:defRPr sz="6500">
                <a:solidFill>
                  <a:srgbClr val="FFFFFF"/>
                </a:solidFill>
                <a:latin typeface="Proxima Nova Semibold"/>
                <a:ea typeface="Proxima Nova Semibold"/>
                <a:cs typeface="Proxima Nova Semibold"/>
                <a:sym typeface="Proxima Nova Semibold"/>
              </a:defRPr>
            </a:pPr>
            <a:r>
              <a:t>HOW IMPORTANT IS YOUR </a:t>
            </a:r>
          </a:p>
          <a:p>
            <a:pPr algn="ctr">
              <a:defRPr sz="6500">
                <a:solidFill>
                  <a:srgbClr val="FFFFFF"/>
                </a:solidFill>
                <a:latin typeface="Proxima Nova Semibold"/>
                <a:ea typeface="Proxima Nova Semibold"/>
                <a:cs typeface="Proxima Nova Semibold"/>
                <a:sym typeface="Proxima Nova Semibold"/>
              </a:defRPr>
            </a:pPr>
            <a:r>
              <a:t>WEBSITE TO YOUR BUSINESS?</a:t>
            </a:r>
          </a:p>
        </p:txBody>
      </p:sp>
      <p:sp>
        <p:nvSpPr>
          <p:cNvPr id="407" name="Shape 407"/>
          <p:cNvSpPr/>
          <p:nvPr/>
        </p:nvSpPr>
        <p:spPr>
          <a:xfrm>
            <a:off x="-75867" y="13286441"/>
            <a:ext cx="4701275" cy="510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1700">
                <a:solidFill>
                  <a:srgbClr val="535353"/>
                </a:solidFill>
                <a:latin typeface="Proxima Nova Light"/>
                <a:ea typeface="Proxima Nova Light"/>
                <a:cs typeface="Proxima Nova Light"/>
                <a:sym typeface="Proxima Nova Light"/>
              </a:defRPr>
            </a:lvl1pPr>
          </a:lstStyle>
          <a:p>
            <a:r>
              <a:t>Based on a 2016 survey conducted by HubSpot</a:t>
            </a:r>
          </a:p>
        </p:txBody>
      </p:sp>
      <p:sp>
        <p:nvSpPr>
          <p:cNvPr id="408" name="Shape 408"/>
          <p:cNvSpPr/>
          <p:nvPr/>
        </p:nvSpPr>
        <p:spPr>
          <a:xfrm>
            <a:off x="2058581" y="11576634"/>
            <a:ext cx="20254138" cy="1"/>
          </a:xfrm>
          <a:prstGeom prst="line">
            <a:avLst/>
          </a:prstGeom>
          <a:ln w="50800">
            <a:solidFill>
              <a:srgbClr val="535353"/>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09" name="Shape 409"/>
          <p:cNvSpPr/>
          <p:nvPr/>
        </p:nvSpPr>
        <p:spPr>
          <a:xfrm>
            <a:off x="1788649" y="11737216"/>
            <a:ext cx="627178"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a:latin typeface="Proxima Nova Light"/>
                <a:ea typeface="Proxima Nova Light"/>
                <a:cs typeface="Proxima Nova Light"/>
                <a:sym typeface="Proxima Nova Light"/>
              </a:defRPr>
            </a:lvl1pPr>
          </a:lstStyle>
          <a:p>
            <a:r>
              <a:t>0</a:t>
            </a:r>
          </a:p>
        </p:txBody>
      </p:sp>
      <p:sp>
        <p:nvSpPr>
          <p:cNvPr id="410" name="Shape 410"/>
          <p:cNvSpPr/>
          <p:nvPr/>
        </p:nvSpPr>
        <p:spPr>
          <a:xfrm flipV="1">
            <a:off x="2082962" y="11321364"/>
            <a:ext cx="1" cy="510541"/>
          </a:xfrm>
          <a:prstGeom prst="line">
            <a:avLst/>
          </a:prstGeom>
          <a:ln w="50800">
            <a:solidFill>
              <a:srgbClr val="535353"/>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11" name="Shape 411"/>
          <p:cNvSpPr/>
          <p:nvPr/>
        </p:nvSpPr>
        <p:spPr>
          <a:xfrm>
            <a:off x="11865937" y="11752363"/>
            <a:ext cx="611328"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a:latin typeface="Proxima Nova Light"/>
                <a:ea typeface="Proxima Nova Light"/>
                <a:cs typeface="Proxima Nova Light"/>
                <a:sym typeface="Proxima Nova Light"/>
              </a:defRPr>
            </a:lvl1pPr>
          </a:lstStyle>
          <a:p>
            <a:r>
              <a:t>5</a:t>
            </a:r>
          </a:p>
        </p:txBody>
      </p:sp>
      <p:sp>
        <p:nvSpPr>
          <p:cNvPr id="412" name="Shape 412"/>
          <p:cNvSpPr/>
          <p:nvPr/>
        </p:nvSpPr>
        <p:spPr>
          <a:xfrm flipV="1">
            <a:off x="12172950" y="11336511"/>
            <a:ext cx="1" cy="510541"/>
          </a:xfrm>
          <a:prstGeom prst="line">
            <a:avLst/>
          </a:prstGeom>
          <a:ln w="50800">
            <a:solidFill>
              <a:srgbClr val="535353"/>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13" name="Shape 413"/>
          <p:cNvSpPr/>
          <p:nvPr/>
        </p:nvSpPr>
        <p:spPr>
          <a:xfrm>
            <a:off x="21812405" y="11752363"/>
            <a:ext cx="863702"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a:latin typeface="Proxima Nova Semibold"/>
                <a:ea typeface="Proxima Nova Semibold"/>
                <a:cs typeface="Proxima Nova Semibold"/>
                <a:sym typeface="Proxima Nova Semibold"/>
              </a:defRPr>
            </a:lvl1pPr>
          </a:lstStyle>
          <a:p>
            <a:r>
              <a:t>10</a:t>
            </a:r>
          </a:p>
        </p:txBody>
      </p:sp>
      <p:sp>
        <p:nvSpPr>
          <p:cNvPr id="414" name="Shape 414"/>
          <p:cNvSpPr/>
          <p:nvPr/>
        </p:nvSpPr>
        <p:spPr>
          <a:xfrm flipV="1">
            <a:off x="22288337" y="11336511"/>
            <a:ext cx="1" cy="510541"/>
          </a:xfrm>
          <a:prstGeom prst="line">
            <a:avLst/>
          </a:prstGeom>
          <a:ln w="50800">
            <a:solidFill>
              <a:srgbClr val="535353"/>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15" name="Shape 415"/>
          <p:cNvSpPr/>
          <p:nvPr/>
        </p:nvSpPr>
        <p:spPr>
          <a:xfrm>
            <a:off x="13378578" y="10576455"/>
            <a:ext cx="1799049" cy="980442"/>
          </a:xfrm>
          <a:prstGeom prst="rect">
            <a:avLst/>
          </a:prstGeom>
          <a:solidFill>
            <a:srgbClr val="A7A7A7"/>
          </a:solidFill>
          <a:ln w="12700">
            <a:miter lim="400000"/>
          </a:ln>
        </p:spPr>
        <p:txBody>
          <a:bodyPr lIns="121919" tIns="121919" rIns="121919" bIns="121919" anchor="ctr"/>
          <a:lstStyle/>
          <a:p>
            <a:endParaRPr/>
          </a:p>
        </p:txBody>
      </p:sp>
      <p:sp>
        <p:nvSpPr>
          <p:cNvPr id="416" name="Shape 416"/>
          <p:cNvSpPr/>
          <p:nvPr/>
        </p:nvSpPr>
        <p:spPr>
          <a:xfrm>
            <a:off x="21388813" y="3778917"/>
            <a:ext cx="1799049" cy="7790632"/>
          </a:xfrm>
          <a:prstGeom prst="rect">
            <a:avLst/>
          </a:prstGeom>
          <a:solidFill>
            <a:srgbClr val="BA5E23"/>
          </a:solidFill>
          <a:ln w="12700">
            <a:miter lim="400000"/>
          </a:ln>
        </p:spPr>
        <p:txBody>
          <a:bodyPr lIns="121919" tIns="121919" rIns="121919" bIns="121919" anchor="ctr"/>
          <a:lstStyle/>
          <a:p>
            <a:endParaRPr/>
          </a:p>
        </p:txBody>
      </p:sp>
      <p:sp>
        <p:nvSpPr>
          <p:cNvPr id="417" name="Shape 417"/>
          <p:cNvSpPr/>
          <p:nvPr/>
        </p:nvSpPr>
        <p:spPr>
          <a:xfrm>
            <a:off x="4634983" y="11216317"/>
            <a:ext cx="1799049" cy="326737"/>
          </a:xfrm>
          <a:prstGeom prst="rect">
            <a:avLst/>
          </a:prstGeom>
          <a:solidFill>
            <a:srgbClr val="D8D8D8"/>
          </a:solidFill>
          <a:ln w="12700">
            <a:miter lim="400000"/>
          </a:ln>
        </p:spPr>
        <p:txBody>
          <a:bodyPr lIns="121919" tIns="121919" rIns="121919" bIns="121919" anchor="ctr"/>
          <a:lstStyle/>
          <a:p>
            <a:endParaRPr/>
          </a:p>
        </p:txBody>
      </p:sp>
      <p:sp>
        <p:nvSpPr>
          <p:cNvPr id="418" name="Shape 418"/>
          <p:cNvSpPr/>
          <p:nvPr/>
        </p:nvSpPr>
        <p:spPr>
          <a:xfrm>
            <a:off x="11272077" y="10945297"/>
            <a:ext cx="1799048" cy="614236"/>
          </a:xfrm>
          <a:prstGeom prst="rect">
            <a:avLst/>
          </a:prstGeom>
          <a:solidFill>
            <a:srgbClr val="A7A7A7"/>
          </a:solidFill>
          <a:ln w="12700">
            <a:miter lim="400000"/>
          </a:ln>
        </p:spPr>
        <p:txBody>
          <a:bodyPr lIns="121919" tIns="121919" rIns="121919" bIns="121919" anchor="ctr"/>
          <a:lstStyle/>
          <a:p>
            <a:endParaRPr/>
          </a:p>
        </p:txBody>
      </p:sp>
      <p:sp>
        <p:nvSpPr>
          <p:cNvPr id="419" name="Shape 419"/>
          <p:cNvSpPr/>
          <p:nvPr/>
        </p:nvSpPr>
        <p:spPr>
          <a:xfrm>
            <a:off x="15421542" y="9558481"/>
            <a:ext cx="1799049" cy="2002461"/>
          </a:xfrm>
          <a:prstGeom prst="rect">
            <a:avLst/>
          </a:prstGeom>
          <a:solidFill>
            <a:srgbClr val="F18031"/>
          </a:solidFill>
          <a:ln w="12700">
            <a:miter lim="400000"/>
          </a:ln>
        </p:spPr>
        <p:txBody>
          <a:bodyPr lIns="121919" tIns="121919" rIns="121919" bIns="121919" anchor="ctr"/>
          <a:lstStyle/>
          <a:p>
            <a:endParaRPr/>
          </a:p>
        </p:txBody>
      </p:sp>
      <p:sp>
        <p:nvSpPr>
          <p:cNvPr id="420" name="Shape 420"/>
          <p:cNvSpPr/>
          <p:nvPr/>
        </p:nvSpPr>
        <p:spPr>
          <a:xfrm>
            <a:off x="17436527" y="10110907"/>
            <a:ext cx="1799049" cy="1455969"/>
          </a:xfrm>
          <a:prstGeom prst="rect">
            <a:avLst/>
          </a:prstGeom>
          <a:solidFill>
            <a:srgbClr val="E8752F"/>
          </a:solidFill>
          <a:ln w="12700">
            <a:miter lim="400000"/>
          </a:ln>
        </p:spPr>
        <p:txBody>
          <a:bodyPr lIns="121919" tIns="121919" rIns="121919" bIns="121919" anchor="ctr"/>
          <a:lstStyle/>
          <a:p>
            <a:endParaRPr/>
          </a:p>
        </p:txBody>
      </p:sp>
      <p:sp>
        <p:nvSpPr>
          <p:cNvPr id="421" name="Shape 421"/>
          <p:cNvSpPr/>
          <p:nvPr/>
        </p:nvSpPr>
        <p:spPr>
          <a:xfrm>
            <a:off x="19412670" y="8773760"/>
            <a:ext cx="1799049" cy="2788802"/>
          </a:xfrm>
          <a:prstGeom prst="rect">
            <a:avLst/>
          </a:prstGeom>
          <a:solidFill>
            <a:srgbClr val="D16928"/>
          </a:solidFill>
          <a:ln w="12700">
            <a:miter lim="400000"/>
          </a:ln>
        </p:spPr>
        <p:txBody>
          <a:bodyPr lIns="121919" tIns="121919" rIns="121919" bIns="121919" anchor="ctr"/>
          <a:lstStyle/>
          <a:p>
            <a:endParaRPr/>
          </a:p>
        </p:txBody>
      </p:sp>
      <p:sp>
        <p:nvSpPr>
          <p:cNvPr id="422" name="Shape 422"/>
          <p:cNvSpPr/>
          <p:nvPr/>
        </p:nvSpPr>
        <p:spPr>
          <a:xfrm>
            <a:off x="2383963" y="11809513"/>
            <a:ext cx="2796389"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latin typeface="Proxima Nova Light"/>
                <a:ea typeface="Proxima Nova Light"/>
                <a:cs typeface="Proxima Nova Light"/>
                <a:sym typeface="Proxima Nova Light"/>
              </a:defRPr>
            </a:lvl1pPr>
          </a:lstStyle>
          <a:p>
            <a:r>
              <a:t>Not Important</a:t>
            </a:r>
          </a:p>
        </p:txBody>
      </p:sp>
      <p:sp>
        <p:nvSpPr>
          <p:cNvPr id="423" name="Shape 423"/>
          <p:cNvSpPr/>
          <p:nvPr/>
        </p:nvSpPr>
        <p:spPr>
          <a:xfrm>
            <a:off x="17786163" y="11860313"/>
            <a:ext cx="3965703"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latin typeface="Proxima Nova Light"/>
                <a:ea typeface="Proxima Nova Light"/>
                <a:cs typeface="Proxima Nova Light"/>
                <a:sym typeface="Proxima Nova Light"/>
              </a:defRPr>
            </a:lvl1pPr>
          </a:lstStyle>
          <a:p>
            <a:r>
              <a:t>Extremely Important</a:t>
            </a:r>
          </a:p>
        </p:txBody>
      </p:sp>
      <p:sp>
        <p:nvSpPr>
          <p:cNvPr id="424" name="Shape 424"/>
          <p:cNvSpPr/>
          <p:nvPr/>
        </p:nvSpPr>
        <p:spPr>
          <a:xfrm>
            <a:off x="9172380" y="11253322"/>
            <a:ext cx="1799049" cy="303527"/>
          </a:xfrm>
          <a:prstGeom prst="rect">
            <a:avLst/>
          </a:prstGeom>
          <a:solidFill>
            <a:srgbClr val="DDDDDD"/>
          </a:solidFill>
          <a:ln w="12700">
            <a:miter lim="400000"/>
          </a:ln>
        </p:spPr>
        <p:txBody>
          <a:bodyPr lIns="121919" tIns="121919" rIns="121919" bIns="121919" anchor="ctr"/>
          <a:lstStyle/>
          <a:p>
            <a:endParaRPr/>
          </a:p>
        </p:txBody>
      </p:sp>
      <p:sp>
        <p:nvSpPr>
          <p:cNvPr id="425" name="Shape 425"/>
          <p:cNvSpPr/>
          <p:nvPr/>
        </p:nvSpPr>
        <p:spPr>
          <a:xfrm>
            <a:off x="21426261" y="4157979"/>
            <a:ext cx="1724153" cy="11709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6000">
                <a:solidFill>
                  <a:srgbClr val="FFFFFF"/>
                </a:solidFill>
                <a:latin typeface="Proxima Nova Semibold"/>
                <a:ea typeface="Proxima Nova Semibold"/>
                <a:cs typeface="Proxima Nova Semibold"/>
                <a:sym typeface="Proxima Nova Semibold"/>
              </a:defRPr>
            </a:lvl1pPr>
          </a:lstStyle>
          <a:p>
            <a:r>
              <a:t>54%</a:t>
            </a:r>
          </a:p>
        </p:txBody>
      </p:sp>
      <p:sp>
        <p:nvSpPr>
          <p:cNvPr id="426" name="Shape 426"/>
          <p:cNvSpPr/>
          <p:nvPr/>
        </p:nvSpPr>
        <p:spPr>
          <a:xfrm>
            <a:off x="19536224" y="8803201"/>
            <a:ext cx="1551941" cy="11709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6000">
                <a:solidFill>
                  <a:srgbClr val="FFFFFF"/>
                </a:solidFill>
                <a:latin typeface="Proxima Nova Semibold"/>
                <a:ea typeface="Proxima Nova Semibold"/>
                <a:cs typeface="Proxima Nova Semibold"/>
                <a:sym typeface="Proxima Nova Semibold"/>
              </a:defRPr>
            </a:lvl1pPr>
          </a:lstStyle>
          <a:p>
            <a:r>
              <a:t>13%</a:t>
            </a:r>
          </a:p>
        </p:txBody>
      </p:sp>
      <p:sp>
        <p:nvSpPr>
          <p:cNvPr id="427" name="Shape 427"/>
          <p:cNvSpPr/>
          <p:nvPr/>
        </p:nvSpPr>
        <p:spPr>
          <a:xfrm>
            <a:off x="17683835" y="10139121"/>
            <a:ext cx="1278383" cy="11709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6000">
                <a:solidFill>
                  <a:srgbClr val="FFFFFF"/>
                </a:solidFill>
                <a:latin typeface="Proxima Nova Semibold"/>
                <a:ea typeface="Proxima Nova Semibold"/>
                <a:cs typeface="Proxima Nova Semibold"/>
                <a:sym typeface="Proxima Nova Semibold"/>
              </a:defRPr>
            </a:lvl1pPr>
          </a:lstStyle>
          <a:p>
            <a:r>
              <a:t>8%</a:t>
            </a:r>
          </a:p>
        </p:txBody>
      </p:sp>
      <p:sp>
        <p:nvSpPr>
          <p:cNvPr id="428" name="Shape 428"/>
          <p:cNvSpPr/>
          <p:nvPr/>
        </p:nvSpPr>
        <p:spPr>
          <a:xfrm>
            <a:off x="15538618" y="9581070"/>
            <a:ext cx="1583945" cy="11709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6000">
                <a:solidFill>
                  <a:srgbClr val="FFFFFF"/>
                </a:solidFill>
                <a:latin typeface="Proxima Nova Semibold"/>
                <a:ea typeface="Proxima Nova Semibold"/>
                <a:cs typeface="Proxima Nova Semibold"/>
                <a:sym typeface="Proxima Nova Semibold"/>
              </a:defRPr>
            </a:lvl1pPr>
          </a:lstStyle>
          <a:p>
            <a:r>
              <a:t>10%</a:t>
            </a:r>
          </a:p>
        </p:txBody>
      </p:sp>
      <p:sp>
        <p:nvSpPr>
          <p:cNvPr id="429" name="Shape 429"/>
          <p:cNvSpPr/>
          <p:nvPr/>
        </p:nvSpPr>
        <p:spPr>
          <a:xfrm>
            <a:off x="13735812" y="9715253"/>
            <a:ext cx="1084581" cy="1018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5000">
                <a:solidFill>
                  <a:srgbClr val="535353"/>
                </a:solidFill>
                <a:latin typeface="Proxima Nova Light"/>
                <a:ea typeface="Proxima Nova Light"/>
                <a:cs typeface="Proxima Nova Light"/>
                <a:sym typeface="Proxima Nova Light"/>
              </a:defRPr>
            </a:lvl1pPr>
          </a:lstStyle>
          <a:p>
            <a:r>
              <a:t>6%</a:t>
            </a:r>
          </a:p>
        </p:txBody>
      </p:sp>
      <p:sp>
        <p:nvSpPr>
          <p:cNvPr id="430" name="Shape 430"/>
          <p:cNvSpPr/>
          <p:nvPr/>
        </p:nvSpPr>
        <p:spPr>
          <a:xfrm>
            <a:off x="11629311" y="9899535"/>
            <a:ext cx="1057276" cy="1018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5000">
                <a:solidFill>
                  <a:srgbClr val="535353"/>
                </a:solidFill>
                <a:latin typeface="Proxima Nova Light"/>
                <a:ea typeface="Proxima Nova Light"/>
                <a:cs typeface="Proxima Nova Light"/>
                <a:sym typeface="Proxima Nova Light"/>
              </a:defRPr>
            </a:lvl1pPr>
          </a:lstStyle>
          <a:p>
            <a:r>
              <a:t>4%</a:t>
            </a:r>
          </a:p>
        </p:txBody>
      </p:sp>
      <p:sp>
        <p:nvSpPr>
          <p:cNvPr id="431" name="Shape 431"/>
          <p:cNvSpPr/>
          <p:nvPr/>
        </p:nvSpPr>
        <p:spPr>
          <a:xfrm>
            <a:off x="9543267" y="10330671"/>
            <a:ext cx="1083311" cy="1018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5000">
                <a:solidFill>
                  <a:srgbClr val="535353"/>
                </a:solidFill>
                <a:latin typeface="Proxima Nova Light"/>
                <a:ea typeface="Proxima Nova Light"/>
                <a:cs typeface="Proxima Nova Light"/>
                <a:sym typeface="Proxima Nova Light"/>
              </a:defRPr>
            </a:lvl1pPr>
          </a:lstStyle>
          <a:p>
            <a:r>
              <a:t>2%</a:t>
            </a:r>
          </a:p>
        </p:txBody>
      </p:sp>
      <p:sp>
        <p:nvSpPr>
          <p:cNvPr id="432" name="Shape 432"/>
          <p:cNvSpPr/>
          <p:nvPr/>
        </p:nvSpPr>
        <p:spPr>
          <a:xfrm>
            <a:off x="4992852" y="10304221"/>
            <a:ext cx="1083311" cy="1018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5000">
                <a:solidFill>
                  <a:srgbClr val="535353"/>
                </a:solidFill>
                <a:latin typeface="Proxima Nova Light"/>
                <a:ea typeface="Proxima Nova Light"/>
                <a:cs typeface="Proxima Nova Light"/>
                <a:sym typeface="Proxima Nova Light"/>
              </a:defRPr>
            </a:lvl1pPr>
          </a:lstStyle>
          <a:p>
            <a:r>
              <a:t>2%</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Shape 436"/>
          <p:cNvSpPr/>
          <p:nvPr/>
        </p:nvSpPr>
        <p:spPr>
          <a:xfrm>
            <a:off x="690402" y="4160519"/>
            <a:ext cx="23477462" cy="539496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nchor="ctr">
            <a:spAutoFit/>
          </a:bodyPr>
          <a:lstStyle/>
          <a:p>
            <a:pPr>
              <a:lnSpc>
                <a:spcPct val="80000"/>
              </a:lnSpc>
              <a:defRPr sz="12800">
                <a:solidFill>
                  <a:srgbClr val="FFFFFF"/>
                </a:solidFill>
                <a:latin typeface="Proxima Nova Semibold"/>
                <a:ea typeface="Proxima Nova Semibold"/>
                <a:cs typeface="Proxima Nova Semibold"/>
                <a:sym typeface="Proxima Nova Semibold"/>
              </a:defRPr>
            </a:pPr>
            <a:r>
              <a:t>HOW OFTEN DO YOU MAKE</a:t>
            </a:r>
          </a:p>
          <a:p>
            <a:pPr>
              <a:lnSpc>
                <a:spcPct val="80000"/>
              </a:lnSpc>
              <a:defRPr sz="12800">
                <a:solidFill>
                  <a:srgbClr val="FFFFFF"/>
                </a:solidFill>
                <a:latin typeface="Proxima Nova Semibold"/>
                <a:ea typeface="Proxima Nova Semibold"/>
                <a:cs typeface="Proxima Nova Semibold"/>
                <a:sym typeface="Proxima Nova Semibold"/>
              </a:defRPr>
            </a:pPr>
            <a:r>
              <a:rPr>
                <a:solidFill>
                  <a:srgbClr val="F27926"/>
                </a:solidFill>
              </a:rPr>
              <a:t>IMPACTFUL IMPROVEMENTS </a:t>
            </a:r>
            <a:r>
              <a:t>TO YOUR WEBSITE?</a:t>
            </a:r>
          </a:p>
        </p:txBody>
      </p:sp>
      <p:pic>
        <p:nvPicPr>
          <p:cNvPr id="437"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Shape 441"/>
          <p:cNvSpPr/>
          <p:nvPr/>
        </p:nvSpPr>
        <p:spPr>
          <a:xfrm>
            <a:off x="-3915" y="-53176"/>
            <a:ext cx="24391830" cy="2976553"/>
          </a:xfrm>
          <a:prstGeom prst="rect">
            <a:avLst/>
          </a:prstGeom>
          <a:solidFill>
            <a:srgbClr val="535353"/>
          </a:solidFill>
          <a:ln w="12700">
            <a:miter lim="400000"/>
          </a:ln>
        </p:spPr>
        <p:txBody>
          <a:bodyPr lIns="121919" tIns="121919" rIns="121919" bIns="121919" anchor="ctr"/>
          <a:lstStyle/>
          <a:p>
            <a:endParaRPr/>
          </a:p>
        </p:txBody>
      </p:sp>
      <p:pic>
        <p:nvPicPr>
          <p:cNvPr id="442"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graphicFrame>
        <p:nvGraphicFramePr>
          <p:cNvPr id="443" name="Chart 443"/>
          <p:cNvGraphicFramePr/>
          <p:nvPr/>
        </p:nvGraphicFramePr>
        <p:xfrm>
          <a:off x="4454953" y="3769872"/>
          <a:ext cx="9002672" cy="9002672"/>
        </p:xfrm>
        <a:graphic>
          <a:graphicData uri="http://schemas.openxmlformats.org/drawingml/2006/chart">
            <c:chart xmlns:c="http://schemas.openxmlformats.org/drawingml/2006/chart" xmlns:r="http://schemas.openxmlformats.org/officeDocument/2006/relationships" r:id="rId4"/>
          </a:graphicData>
        </a:graphic>
      </p:graphicFrame>
      <p:sp>
        <p:nvSpPr>
          <p:cNvPr id="444" name="Shape 444"/>
          <p:cNvSpPr/>
          <p:nvPr/>
        </p:nvSpPr>
        <p:spPr>
          <a:xfrm>
            <a:off x="971279" y="309879"/>
            <a:ext cx="22441442" cy="22504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gn="ctr">
              <a:defRPr sz="6500">
                <a:solidFill>
                  <a:srgbClr val="FFFFFF"/>
                </a:solidFill>
                <a:latin typeface="Proxima Nova Semibold"/>
                <a:ea typeface="Proxima Nova Semibold"/>
                <a:cs typeface="Proxima Nova Semibold"/>
                <a:sym typeface="Proxima Nova Semibold"/>
              </a:defRPr>
            </a:pPr>
            <a:r>
              <a:t>HOW OFTEN DO YOU MAKE </a:t>
            </a:r>
            <a:br/>
            <a:r>
              <a:t>IMPACTFUL IMPROVEMENTS TO YOUR WEBSITE?</a:t>
            </a:r>
          </a:p>
        </p:txBody>
      </p:sp>
      <p:sp>
        <p:nvSpPr>
          <p:cNvPr id="445" name="Shape 445"/>
          <p:cNvSpPr/>
          <p:nvPr/>
        </p:nvSpPr>
        <p:spPr>
          <a:xfrm>
            <a:off x="-75867" y="13286441"/>
            <a:ext cx="4701275" cy="510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1700">
                <a:solidFill>
                  <a:srgbClr val="535353"/>
                </a:solidFill>
                <a:latin typeface="Proxima Nova Light"/>
                <a:ea typeface="Proxima Nova Light"/>
                <a:cs typeface="Proxima Nova Light"/>
                <a:sym typeface="Proxima Nova Light"/>
              </a:defRPr>
            </a:lvl1pPr>
          </a:lstStyle>
          <a:p>
            <a:r>
              <a:t>Based on a 2016 survey conducted by HubSpot</a:t>
            </a:r>
          </a:p>
        </p:txBody>
      </p:sp>
      <p:grpSp>
        <p:nvGrpSpPr>
          <p:cNvPr id="453" name="Group 453"/>
          <p:cNvGrpSpPr/>
          <p:nvPr/>
        </p:nvGrpSpPr>
        <p:grpSpPr>
          <a:xfrm>
            <a:off x="14917776" y="5926787"/>
            <a:ext cx="7009633" cy="4688841"/>
            <a:chOff x="0" y="0"/>
            <a:chExt cx="7009631" cy="4688840"/>
          </a:xfrm>
        </p:grpSpPr>
        <p:sp>
          <p:nvSpPr>
            <p:cNvPr id="446" name="Shape 446"/>
            <p:cNvSpPr/>
            <p:nvPr/>
          </p:nvSpPr>
          <p:spPr>
            <a:xfrm>
              <a:off x="273608" y="769387"/>
              <a:ext cx="5394249" cy="98044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none" lIns="121919" tIns="121919" rIns="121919" bIns="121919" numCol="1" anchor="t">
              <a:spAutoFit/>
            </a:bodyPr>
            <a:lstStyle>
              <a:lvl1pPr>
                <a:defRPr>
                  <a:solidFill>
                    <a:srgbClr val="FFFFFF"/>
                  </a:solidFill>
                  <a:latin typeface="Proxima Nova Light"/>
                  <a:ea typeface="Proxima Nova Light"/>
                  <a:cs typeface="Proxima Nova Light"/>
                  <a:sym typeface="Proxima Nova Light"/>
                </a:defRPr>
              </a:lvl1pPr>
            </a:lstStyle>
            <a:p>
              <a:r>
                <a:t>- Sir Edmund Hillary</a:t>
              </a:r>
            </a:p>
          </p:txBody>
        </p:sp>
        <p:sp>
          <p:nvSpPr>
            <p:cNvPr id="447" name="Shape 447"/>
            <p:cNvSpPr/>
            <p:nvPr/>
          </p:nvSpPr>
          <p:spPr>
            <a:xfrm>
              <a:off x="0" y="191110"/>
              <a:ext cx="1113440" cy="510541"/>
            </a:xfrm>
            <a:prstGeom prst="rect">
              <a:avLst/>
            </a:prstGeom>
            <a:solidFill>
              <a:srgbClr val="EF7930"/>
            </a:solidFill>
            <a:ln w="12700" cap="flat">
              <a:noFill/>
              <a:miter lim="400000"/>
            </a:ln>
            <a:effectLst/>
          </p:spPr>
          <p:txBody>
            <a:bodyPr wrap="square" lIns="121919" tIns="121919" rIns="121919" bIns="121919" numCol="1" anchor="ctr">
              <a:noAutofit/>
            </a:bodyPr>
            <a:lstStyle/>
            <a:p>
              <a:endParaRPr/>
            </a:p>
          </p:txBody>
        </p:sp>
        <p:sp>
          <p:nvSpPr>
            <p:cNvPr id="448" name="Shape 448"/>
            <p:cNvSpPr/>
            <p:nvPr/>
          </p:nvSpPr>
          <p:spPr>
            <a:xfrm>
              <a:off x="1289907" y="0"/>
              <a:ext cx="5719725" cy="4688840"/>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none" lIns="121919" tIns="121919" rIns="121919" bIns="121919" numCol="1" anchor="t">
              <a:spAutoFit/>
            </a:bodyPr>
            <a:lstStyle/>
            <a:p>
              <a:pPr>
                <a:lnSpc>
                  <a:spcPct val="150000"/>
                </a:lnSpc>
                <a:defRPr sz="4100">
                  <a:latin typeface="Proxima Nova Light"/>
                  <a:ea typeface="Proxima Nova Light"/>
                  <a:cs typeface="Proxima Nova Light"/>
                  <a:sym typeface="Proxima Nova Light"/>
                </a:defRPr>
              </a:pPr>
              <a:r>
                <a:t>Only when we redesign</a:t>
              </a:r>
            </a:p>
            <a:p>
              <a:pPr>
                <a:lnSpc>
                  <a:spcPct val="150000"/>
                </a:lnSpc>
                <a:defRPr sz="4100">
                  <a:latin typeface="Proxima Nova Light"/>
                  <a:ea typeface="Proxima Nova Light"/>
                  <a:cs typeface="Proxima Nova Light"/>
                  <a:sym typeface="Proxima Nova Light"/>
                </a:defRPr>
              </a:pPr>
              <a:r>
                <a:t>Yearly</a:t>
              </a:r>
            </a:p>
            <a:p>
              <a:pPr>
                <a:lnSpc>
                  <a:spcPct val="150000"/>
                </a:lnSpc>
                <a:defRPr sz="4100">
                  <a:latin typeface="Proxima Nova Light"/>
                  <a:ea typeface="Proxima Nova Light"/>
                  <a:cs typeface="Proxima Nova Light"/>
                  <a:sym typeface="Proxima Nova Light"/>
                </a:defRPr>
              </a:pPr>
              <a:r>
                <a:t>Quarterly</a:t>
              </a:r>
            </a:p>
            <a:p>
              <a:pPr>
                <a:lnSpc>
                  <a:spcPct val="150000"/>
                </a:lnSpc>
                <a:defRPr sz="4100">
                  <a:latin typeface="Proxima Nova Light"/>
                  <a:ea typeface="Proxima Nova Light"/>
                  <a:cs typeface="Proxima Nova Light"/>
                  <a:sym typeface="Proxima Nova Light"/>
                </a:defRPr>
              </a:pPr>
              <a:r>
                <a:t>Monthly</a:t>
              </a:r>
            </a:p>
            <a:p>
              <a:pPr>
                <a:lnSpc>
                  <a:spcPct val="150000"/>
                </a:lnSpc>
                <a:defRPr sz="4100">
                  <a:latin typeface="Proxima Nova Light"/>
                  <a:ea typeface="Proxima Nova Light"/>
                  <a:cs typeface="Proxima Nova Light"/>
                  <a:sym typeface="Proxima Nova Light"/>
                </a:defRPr>
              </a:pPr>
              <a:r>
                <a:t>Weekly</a:t>
              </a:r>
            </a:p>
          </p:txBody>
        </p:sp>
        <p:sp>
          <p:nvSpPr>
            <p:cNvPr id="449" name="Shape 449"/>
            <p:cNvSpPr/>
            <p:nvPr/>
          </p:nvSpPr>
          <p:spPr>
            <a:xfrm>
              <a:off x="0" y="1136520"/>
              <a:ext cx="1113440" cy="510541"/>
            </a:xfrm>
            <a:prstGeom prst="rect">
              <a:avLst/>
            </a:prstGeom>
            <a:solidFill>
              <a:srgbClr val="F18A4B"/>
            </a:solidFill>
            <a:ln w="12700" cap="flat">
              <a:noFill/>
              <a:miter lim="400000"/>
            </a:ln>
            <a:effectLst/>
          </p:spPr>
          <p:txBody>
            <a:bodyPr wrap="square" lIns="121919" tIns="121919" rIns="121919" bIns="121919" numCol="1" anchor="ctr">
              <a:noAutofit/>
            </a:bodyPr>
            <a:lstStyle/>
            <a:p>
              <a:endParaRPr/>
            </a:p>
          </p:txBody>
        </p:sp>
        <p:sp>
          <p:nvSpPr>
            <p:cNvPr id="450" name="Shape 450"/>
            <p:cNvSpPr/>
            <p:nvPr/>
          </p:nvSpPr>
          <p:spPr>
            <a:xfrm>
              <a:off x="0" y="2081930"/>
              <a:ext cx="1113440" cy="510541"/>
            </a:xfrm>
            <a:prstGeom prst="rect">
              <a:avLst/>
            </a:prstGeom>
            <a:solidFill>
              <a:srgbClr val="F4A77B"/>
            </a:solidFill>
            <a:ln w="12700" cap="flat">
              <a:noFill/>
              <a:miter lim="400000"/>
            </a:ln>
            <a:effectLst/>
          </p:spPr>
          <p:txBody>
            <a:bodyPr wrap="square" lIns="121919" tIns="121919" rIns="121919" bIns="121919" numCol="1" anchor="ctr">
              <a:noAutofit/>
            </a:bodyPr>
            <a:lstStyle/>
            <a:p>
              <a:endParaRPr/>
            </a:p>
          </p:txBody>
        </p:sp>
        <p:sp>
          <p:nvSpPr>
            <p:cNvPr id="451" name="Shape 451"/>
            <p:cNvSpPr/>
            <p:nvPr/>
          </p:nvSpPr>
          <p:spPr>
            <a:xfrm>
              <a:off x="0" y="3040040"/>
              <a:ext cx="1113440" cy="510541"/>
            </a:xfrm>
            <a:prstGeom prst="rect">
              <a:avLst/>
            </a:prstGeom>
            <a:solidFill>
              <a:srgbClr val="A7A7A7"/>
            </a:solidFill>
            <a:ln w="12700" cap="flat">
              <a:noFill/>
              <a:miter lim="400000"/>
            </a:ln>
            <a:effectLst/>
          </p:spPr>
          <p:txBody>
            <a:bodyPr wrap="square" lIns="121919" tIns="121919" rIns="121919" bIns="121919" numCol="1" anchor="ctr">
              <a:noAutofit/>
            </a:bodyPr>
            <a:lstStyle/>
            <a:p>
              <a:endParaRPr/>
            </a:p>
          </p:txBody>
        </p:sp>
        <p:sp>
          <p:nvSpPr>
            <p:cNvPr id="452" name="Shape 452"/>
            <p:cNvSpPr/>
            <p:nvPr/>
          </p:nvSpPr>
          <p:spPr>
            <a:xfrm>
              <a:off x="0" y="3972751"/>
              <a:ext cx="1113440" cy="510541"/>
            </a:xfrm>
            <a:prstGeom prst="rect">
              <a:avLst/>
            </a:prstGeom>
            <a:solidFill>
              <a:srgbClr val="DDDDDD"/>
            </a:solidFill>
            <a:ln w="12700" cap="flat">
              <a:noFill/>
              <a:miter lim="400000"/>
            </a:ln>
            <a:effectLst/>
          </p:spPr>
          <p:txBody>
            <a:bodyPr wrap="square" lIns="121919" tIns="121919" rIns="121919" bIns="121919" numCol="1" anchor="ctr">
              <a:noAutofit/>
            </a:bodyPr>
            <a:lstStyle/>
            <a:p>
              <a:endParaRPr/>
            </a:p>
          </p:txBody>
        </p:sp>
      </p:gr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xmlns:p14="http://schemas.microsoft.com/office/powerpoint/2010/mai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Shape 457"/>
          <p:cNvSpPr/>
          <p:nvPr/>
        </p:nvSpPr>
        <p:spPr>
          <a:xfrm>
            <a:off x="3867979" y="11319965"/>
            <a:ext cx="6853347"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58" name="Shape 458"/>
          <p:cNvSpPr/>
          <p:nvPr/>
        </p:nvSpPr>
        <p:spPr>
          <a:xfrm flipV="1">
            <a:off x="10695553" y="8508011"/>
            <a:ext cx="1" cy="283368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59" name="Shape 459"/>
          <p:cNvSpPr/>
          <p:nvPr/>
        </p:nvSpPr>
        <p:spPr>
          <a:xfrm>
            <a:off x="436068" y="106860"/>
            <a:ext cx="23511862" cy="13487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defRPr sz="7200" b="1">
                <a:solidFill>
                  <a:schemeClr val="accent2">
                    <a:lumOff val="-9882"/>
                  </a:schemeClr>
                </a:solidFill>
                <a:latin typeface="ProximaNova-Bold"/>
                <a:ea typeface="ProximaNova-Bold"/>
                <a:cs typeface="ProximaNova-Bold"/>
                <a:sym typeface="ProximaNova-Bold"/>
              </a:defRPr>
            </a:lvl1pPr>
          </a:lstStyle>
          <a:p>
            <a:pPr>
              <a:defRPr>
                <a:solidFill>
                  <a:srgbClr val="535353"/>
                </a:solidFill>
              </a:defRPr>
            </a:pPr>
            <a:r>
              <a:rPr>
                <a:solidFill>
                  <a:schemeClr val="accent2">
                    <a:lumOff val="-9882"/>
                  </a:schemeClr>
                </a:solidFill>
              </a:rPr>
              <a:t>Traditional Web Design</a:t>
            </a:r>
          </a:p>
        </p:txBody>
      </p:sp>
      <p:sp>
        <p:nvSpPr>
          <p:cNvPr id="460" name="Shape 460"/>
          <p:cNvSpPr/>
          <p:nvPr/>
        </p:nvSpPr>
        <p:spPr>
          <a:xfrm flipV="1">
            <a:off x="1207910" y="2037130"/>
            <a:ext cx="1" cy="10344884"/>
          </a:xfrm>
          <a:prstGeom prst="line">
            <a:avLst/>
          </a:prstGeom>
          <a:ln w="25400">
            <a:solidFill>
              <a:srgbClr val="A7A7A7"/>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61" name="Shape 461"/>
          <p:cNvSpPr/>
          <p:nvPr/>
        </p:nvSpPr>
        <p:spPr>
          <a:xfrm>
            <a:off x="1198849" y="12382014"/>
            <a:ext cx="19435842" cy="1"/>
          </a:xfrm>
          <a:prstGeom prst="line">
            <a:avLst/>
          </a:prstGeom>
          <a:ln w="25400">
            <a:solidFill>
              <a:srgbClr val="A7A7A7"/>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62" name="Shape 462"/>
          <p:cNvSpPr/>
          <p:nvPr/>
        </p:nvSpPr>
        <p:spPr>
          <a:xfrm rot="16200000">
            <a:off x="-473679" y="6672846"/>
            <a:ext cx="2139596"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b="1">
                <a:solidFill>
                  <a:srgbClr val="A7A7A7"/>
                </a:solidFill>
                <a:latin typeface="ProximaNova-Bold"/>
                <a:ea typeface="ProximaNova-Bold"/>
                <a:cs typeface="ProximaNova-Bold"/>
                <a:sym typeface="ProximaNova-Bold"/>
              </a:defRPr>
            </a:lvl1pPr>
          </a:lstStyle>
          <a:p>
            <a:r>
              <a:t>Impact</a:t>
            </a:r>
          </a:p>
        </p:txBody>
      </p:sp>
      <p:sp>
        <p:nvSpPr>
          <p:cNvPr id="463" name="Shape 463"/>
          <p:cNvSpPr/>
          <p:nvPr/>
        </p:nvSpPr>
        <p:spPr>
          <a:xfrm>
            <a:off x="9319719" y="12617771"/>
            <a:ext cx="1622045"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b="1">
                <a:solidFill>
                  <a:srgbClr val="A7A7A7"/>
                </a:solidFill>
                <a:latin typeface="ProximaNova-Bold"/>
                <a:ea typeface="ProximaNova-Bold"/>
                <a:cs typeface="ProximaNova-Bold"/>
                <a:sym typeface="ProximaNova-Bold"/>
              </a:defRPr>
            </a:lvl1pPr>
          </a:lstStyle>
          <a:p>
            <a:r>
              <a:t>Time</a:t>
            </a:r>
          </a:p>
        </p:txBody>
      </p:sp>
      <p:sp>
        <p:nvSpPr>
          <p:cNvPr id="464" name="Shape 464"/>
          <p:cNvSpPr/>
          <p:nvPr/>
        </p:nvSpPr>
        <p:spPr>
          <a:xfrm>
            <a:off x="9919479" y="7102324"/>
            <a:ext cx="1498184"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465" name="Shape 465"/>
          <p:cNvSpPr/>
          <p:nvPr/>
        </p:nvSpPr>
        <p:spPr>
          <a:xfrm>
            <a:off x="13149598" y="7896928"/>
            <a:ext cx="1552338"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200">
                <a:solidFill>
                  <a:srgbClr val="A7A7A7"/>
                </a:solidFill>
                <a:latin typeface="Franklin Gothic Medium"/>
                <a:ea typeface="Franklin Gothic Medium"/>
                <a:cs typeface="Franklin Gothic Medium"/>
                <a:sym typeface="Franklin Gothic Medium"/>
              </a:defRPr>
            </a:lvl1pPr>
          </a:lstStyle>
          <a:p>
            <a:r>
              <a:t>2 Years</a:t>
            </a:r>
          </a:p>
        </p:txBody>
      </p:sp>
      <p:sp>
        <p:nvSpPr>
          <p:cNvPr id="466" name="Shape 466"/>
          <p:cNvSpPr/>
          <p:nvPr/>
        </p:nvSpPr>
        <p:spPr>
          <a:xfrm>
            <a:off x="2499709" y="10570874"/>
            <a:ext cx="1498184"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pPr>
              <a:defRPr sz="5200"/>
            </a:pPr>
            <a:endParaRPr/>
          </a:p>
        </p:txBody>
      </p:sp>
      <p:sp>
        <p:nvSpPr>
          <p:cNvPr id="467" name="Shape 467"/>
          <p:cNvSpPr/>
          <p:nvPr/>
        </p:nvSpPr>
        <p:spPr>
          <a:xfrm flipV="1">
            <a:off x="18283740" y="5099684"/>
            <a:ext cx="1" cy="2833682"/>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68" name="Shape 468"/>
          <p:cNvSpPr/>
          <p:nvPr/>
        </p:nvSpPr>
        <p:spPr>
          <a:xfrm>
            <a:off x="17529436" y="3602204"/>
            <a:ext cx="1498185"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469" name="Shape 469"/>
          <p:cNvSpPr/>
          <p:nvPr/>
        </p:nvSpPr>
        <p:spPr>
          <a:xfrm flipV="1">
            <a:off x="16474513" y="7641303"/>
            <a:ext cx="1" cy="481847"/>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70" name="Shape 470"/>
          <p:cNvSpPr/>
          <p:nvPr/>
        </p:nvSpPr>
        <p:spPr>
          <a:xfrm>
            <a:off x="9012372" y="11331933"/>
            <a:ext cx="1468448" cy="929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2400">
                <a:solidFill>
                  <a:schemeClr val="accent2">
                    <a:lumOff val="-9882"/>
                  </a:schemeClr>
                </a:solidFill>
                <a:latin typeface="Franklin Gothic Medium"/>
                <a:ea typeface="Franklin Gothic Medium"/>
                <a:cs typeface="Franklin Gothic Medium"/>
                <a:sym typeface="Franklin Gothic Medium"/>
              </a:defRPr>
            </a:pPr>
            <a:r>
              <a:t>3 Month</a:t>
            </a:r>
            <a:br/>
            <a:r>
              <a:t>Redesign</a:t>
            </a:r>
          </a:p>
        </p:txBody>
      </p:sp>
      <p:sp>
        <p:nvSpPr>
          <p:cNvPr id="471" name="Shape 471"/>
          <p:cNvSpPr/>
          <p:nvPr/>
        </p:nvSpPr>
        <p:spPr>
          <a:xfrm flipV="1">
            <a:off x="8751999" y="11084367"/>
            <a:ext cx="1" cy="481847"/>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72" name="Shape 472"/>
          <p:cNvSpPr/>
          <p:nvPr/>
        </p:nvSpPr>
        <p:spPr>
          <a:xfrm>
            <a:off x="11408957" y="7886058"/>
            <a:ext cx="6853347"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73" name="Shape 473"/>
          <p:cNvSpPr/>
          <p:nvPr/>
        </p:nvSpPr>
        <p:spPr>
          <a:xfrm>
            <a:off x="10189756" y="7492429"/>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sp>
        <p:nvSpPr>
          <p:cNvPr id="474" name="Shape 474"/>
          <p:cNvSpPr/>
          <p:nvPr/>
        </p:nvSpPr>
        <p:spPr>
          <a:xfrm>
            <a:off x="17777942" y="3992309"/>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sp>
        <p:nvSpPr>
          <p:cNvPr id="475" name="Shape 475"/>
          <p:cNvSpPr/>
          <p:nvPr/>
        </p:nvSpPr>
        <p:spPr>
          <a:xfrm>
            <a:off x="5666248" y="11365478"/>
            <a:ext cx="1552338"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200">
                <a:solidFill>
                  <a:srgbClr val="A7A7A7"/>
                </a:solidFill>
                <a:latin typeface="Franklin Gothic Medium"/>
                <a:ea typeface="Franklin Gothic Medium"/>
                <a:cs typeface="Franklin Gothic Medium"/>
                <a:sym typeface="Franklin Gothic Medium"/>
              </a:defRPr>
            </a:lvl1pPr>
          </a:lstStyle>
          <a:p>
            <a:r>
              <a:t>2 Years</a:t>
            </a:r>
          </a:p>
        </p:txBody>
      </p:sp>
      <p:sp>
        <p:nvSpPr>
          <p:cNvPr id="476" name="Shape 476"/>
          <p:cNvSpPr/>
          <p:nvPr/>
        </p:nvSpPr>
        <p:spPr>
          <a:xfrm>
            <a:off x="16672442" y="8042381"/>
            <a:ext cx="1468448" cy="929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2400">
                <a:solidFill>
                  <a:schemeClr val="accent2">
                    <a:lumOff val="-9882"/>
                  </a:schemeClr>
                </a:solidFill>
                <a:latin typeface="Franklin Gothic Medium"/>
                <a:ea typeface="Franklin Gothic Medium"/>
                <a:cs typeface="Franklin Gothic Medium"/>
                <a:sym typeface="Franklin Gothic Medium"/>
              </a:defRPr>
            </a:pPr>
            <a:r>
              <a:t>3 Month</a:t>
            </a:r>
            <a:br/>
            <a:r>
              <a:t>Redesign</a:t>
            </a:r>
          </a:p>
        </p:txBody>
      </p:sp>
      <p:sp>
        <p:nvSpPr>
          <p:cNvPr id="477" name="Shape 477"/>
          <p:cNvSpPr/>
          <p:nvPr/>
        </p:nvSpPr>
        <p:spPr>
          <a:xfrm>
            <a:off x="2758680" y="10994845"/>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pic>
        <p:nvPicPr>
          <p:cNvPr id="478"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Shape 482"/>
          <p:cNvSpPr/>
          <p:nvPr/>
        </p:nvSpPr>
        <p:spPr>
          <a:xfrm>
            <a:off x="690402" y="4160519"/>
            <a:ext cx="23477462" cy="539496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nchor="ctr">
            <a:spAutoFit/>
          </a:bodyPr>
          <a:lstStyle/>
          <a:p>
            <a:pPr>
              <a:lnSpc>
                <a:spcPct val="80000"/>
              </a:lnSpc>
              <a:defRPr sz="12800">
                <a:solidFill>
                  <a:srgbClr val="FFFFFF"/>
                </a:solidFill>
                <a:latin typeface="Proxima Nova Semibold"/>
                <a:ea typeface="Proxima Nova Semibold"/>
                <a:cs typeface="Proxima Nova Semibold"/>
                <a:sym typeface="Proxima Nova Semibold"/>
              </a:defRPr>
            </a:pPr>
            <a:r>
              <a:t>YOUR WEBSITE IS YOUR</a:t>
            </a:r>
          </a:p>
          <a:p>
            <a:pPr>
              <a:lnSpc>
                <a:spcPct val="80000"/>
              </a:lnSpc>
              <a:defRPr sz="12800">
                <a:solidFill>
                  <a:srgbClr val="FFFFFF"/>
                </a:solidFill>
                <a:latin typeface="Proxima Nova Semibold"/>
                <a:ea typeface="Proxima Nova Semibold"/>
                <a:cs typeface="Proxima Nova Semibold"/>
                <a:sym typeface="Proxima Nova Semibold"/>
              </a:defRPr>
            </a:pPr>
            <a:r>
              <a:rPr>
                <a:solidFill>
                  <a:srgbClr val="F27926"/>
                </a:solidFill>
              </a:rPr>
              <a:t>#1 </a:t>
            </a:r>
            <a:r>
              <a:t>MARKETING ASSET</a:t>
            </a:r>
            <a:r>
              <a:rPr>
                <a:solidFill>
                  <a:srgbClr val="F27926"/>
                </a:solidFill>
              </a:rPr>
              <a:t> </a:t>
            </a:r>
            <a:r>
              <a:t>AND </a:t>
            </a:r>
          </a:p>
          <a:p>
            <a:pPr>
              <a:lnSpc>
                <a:spcPct val="80000"/>
              </a:lnSpc>
              <a:defRPr sz="12800">
                <a:solidFill>
                  <a:srgbClr val="FFFFFF"/>
                </a:solidFill>
                <a:latin typeface="Proxima Nova Semibold"/>
                <a:ea typeface="Proxima Nova Semibold"/>
                <a:cs typeface="Proxima Nova Semibold"/>
                <a:sym typeface="Proxima Nova Semibold"/>
              </a:defRPr>
            </a:pPr>
            <a:r>
              <a:rPr>
                <a:solidFill>
                  <a:srgbClr val="F27926"/>
                </a:solidFill>
              </a:rPr>
              <a:t>#1 </a:t>
            </a:r>
            <a:r>
              <a:t>SALES PERSON.</a:t>
            </a:r>
          </a:p>
        </p:txBody>
      </p:sp>
      <p:pic>
        <p:nvPicPr>
          <p:cNvPr id="483"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Shape 487"/>
          <p:cNvSpPr/>
          <p:nvPr/>
        </p:nvSpPr>
        <p:spPr>
          <a:xfrm>
            <a:off x="1464024" y="4527735"/>
            <a:ext cx="3622364" cy="3622363"/>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488" name="Shape 488"/>
          <p:cNvSpPr/>
          <p:nvPr/>
        </p:nvSpPr>
        <p:spPr>
          <a:xfrm>
            <a:off x="8639031" y="6699877"/>
            <a:ext cx="5101882" cy="1293707"/>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lstStyle>
            <a:lvl1pPr algn="ctr">
              <a:defRPr sz="6800" b="1">
                <a:solidFill>
                  <a:srgbClr val="A7A7A7"/>
                </a:solidFill>
                <a:latin typeface="ProximaNova-Bold"/>
                <a:ea typeface="ProximaNova-Bold"/>
                <a:cs typeface="ProximaNova-Bold"/>
                <a:sym typeface="ProximaNova-Bold"/>
              </a:defRPr>
            </a:lvl1pPr>
          </a:lstStyle>
          <a:p>
            <a:r>
              <a:t>2 Years</a:t>
            </a:r>
          </a:p>
        </p:txBody>
      </p:sp>
      <p:sp>
        <p:nvSpPr>
          <p:cNvPr id="489" name="Shape 489"/>
          <p:cNvSpPr/>
          <p:nvPr/>
        </p:nvSpPr>
        <p:spPr>
          <a:xfrm>
            <a:off x="1803562" y="5694692"/>
            <a:ext cx="2943288" cy="1455969"/>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lstStyle>
            <a:lvl1pPr algn="ctr">
              <a:defRPr sz="7400">
                <a:solidFill>
                  <a:srgbClr val="297BAC"/>
                </a:solidFill>
                <a:latin typeface="Proxima Nova Semibold"/>
                <a:ea typeface="Proxima Nova Semibold"/>
                <a:cs typeface="Proxima Nova Semibold"/>
                <a:sym typeface="Proxima Nova Semibold"/>
              </a:defRPr>
            </a:lvl1pPr>
          </a:lstStyle>
          <a:p>
            <a:r>
              <a:t>SITE</a:t>
            </a:r>
          </a:p>
        </p:txBody>
      </p:sp>
      <p:sp>
        <p:nvSpPr>
          <p:cNvPr id="490" name="Shape 490"/>
          <p:cNvSpPr/>
          <p:nvPr/>
        </p:nvSpPr>
        <p:spPr>
          <a:xfrm>
            <a:off x="17964511" y="6655377"/>
            <a:ext cx="3227449" cy="2063479"/>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lstStyle/>
          <a:p>
            <a:pPr algn="ctr">
              <a:defRPr sz="5000">
                <a:solidFill>
                  <a:schemeClr val="accent2">
                    <a:lumOff val="-9882"/>
                  </a:schemeClr>
                </a:solidFill>
                <a:latin typeface="Proxima Nova Semibold"/>
                <a:ea typeface="Proxima Nova Semibold"/>
                <a:cs typeface="Proxima Nova Semibold"/>
                <a:sym typeface="Proxima Nova Semibold"/>
              </a:defRPr>
            </a:pPr>
            <a:r>
              <a:t>3 Month</a:t>
            </a:r>
            <a:br/>
            <a:r>
              <a:t>Redesign</a:t>
            </a:r>
          </a:p>
        </p:txBody>
      </p:sp>
      <p:sp>
        <p:nvSpPr>
          <p:cNvPr id="491" name="Shape 491"/>
          <p:cNvSpPr/>
          <p:nvPr/>
        </p:nvSpPr>
        <p:spPr>
          <a:xfrm flipV="1">
            <a:off x="17313029" y="5830897"/>
            <a:ext cx="1" cy="1165026"/>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92" name="Shape 492"/>
          <p:cNvSpPr/>
          <p:nvPr/>
        </p:nvSpPr>
        <p:spPr>
          <a:xfrm>
            <a:off x="5065339" y="6422676"/>
            <a:ext cx="16570274"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93" name="Shape 493"/>
          <p:cNvSpPr/>
          <p:nvPr/>
        </p:nvSpPr>
        <p:spPr>
          <a:xfrm flipV="1">
            <a:off x="3275206" y="8121645"/>
            <a:ext cx="1" cy="6165666"/>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94" name="Shape 494"/>
          <p:cNvSpPr/>
          <p:nvPr/>
        </p:nvSpPr>
        <p:spPr>
          <a:xfrm flipV="1">
            <a:off x="21631269" y="-172055"/>
            <a:ext cx="1" cy="658775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495" name="Shape 495"/>
          <p:cNvSpPr/>
          <p:nvPr/>
        </p:nvSpPr>
        <p:spPr>
          <a:xfrm>
            <a:off x="436068" y="106860"/>
            <a:ext cx="23511862" cy="13487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defRPr sz="7200" b="1">
                <a:solidFill>
                  <a:schemeClr val="accent2">
                    <a:lumOff val="-9882"/>
                  </a:schemeClr>
                </a:solidFill>
                <a:latin typeface="ProximaNova-Bold"/>
                <a:ea typeface="ProximaNova-Bold"/>
                <a:cs typeface="ProximaNova-Bold"/>
                <a:sym typeface="ProximaNova-Bold"/>
              </a:defRPr>
            </a:lvl1pPr>
          </a:lstStyle>
          <a:p>
            <a:pPr>
              <a:defRPr>
                <a:solidFill>
                  <a:srgbClr val="535353"/>
                </a:solidFill>
              </a:defRPr>
            </a:pPr>
            <a:r>
              <a:rPr>
                <a:solidFill>
                  <a:schemeClr val="accent2">
                    <a:lumOff val="-9882"/>
                  </a:schemeClr>
                </a:solidFill>
              </a:rPr>
              <a:t>Traditional Web Design</a:t>
            </a:r>
          </a:p>
        </p:txBody>
      </p:sp>
      <p:grpSp>
        <p:nvGrpSpPr>
          <p:cNvPr id="498" name="Group 498"/>
          <p:cNvGrpSpPr/>
          <p:nvPr/>
        </p:nvGrpSpPr>
        <p:grpSpPr>
          <a:xfrm>
            <a:off x="11085711" y="1665748"/>
            <a:ext cx="3195103" cy="5054265"/>
            <a:chOff x="0" y="0"/>
            <a:chExt cx="3195102" cy="5054263"/>
          </a:xfrm>
        </p:grpSpPr>
        <p:sp>
          <p:nvSpPr>
            <p:cNvPr id="496" name="Shape 496"/>
            <p:cNvSpPr/>
            <p:nvPr/>
          </p:nvSpPr>
          <p:spPr>
            <a:xfrm flipH="1">
              <a:off x="0" y="2571161"/>
              <a:ext cx="1290456" cy="2483103"/>
            </a:xfrm>
            <a:prstGeom prst="line">
              <a:avLst/>
            </a:prstGeom>
            <a:noFill/>
            <a:ln w="203200" cap="flat">
              <a:solidFill>
                <a:schemeClr val="accent3"/>
              </a:solidFill>
              <a:prstDash val="solid"/>
              <a:bevel/>
              <a:tailEnd type="triangle" w="med" len="med"/>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pic>
          <p:nvPicPr>
            <p:cNvPr id="497" name="Surprised.png"/>
            <p:cNvPicPr>
              <a:picLocks noChangeAspect="1"/>
            </p:cNvPicPr>
            <p:nvPr/>
          </p:nvPicPr>
          <p:blipFill>
            <a:blip r:embed="rId3">
              <a:extLst/>
            </a:blip>
            <a:stretch>
              <a:fillRect/>
            </a:stretch>
          </p:blipFill>
          <p:spPr>
            <a:xfrm>
              <a:off x="668728" y="0"/>
              <a:ext cx="2526375" cy="2641210"/>
            </a:xfrm>
            <a:prstGeom prst="rect">
              <a:avLst/>
            </a:prstGeom>
            <a:ln w="12700" cap="flat">
              <a:noFill/>
              <a:miter lim="400000"/>
            </a:ln>
            <a:effectLst/>
          </p:spPr>
        </p:pic>
      </p:grpSp>
      <p:pic>
        <p:nvPicPr>
          <p:cNvPr id="499" name="image2.png" descr="C:\Users\Keith\Desktop\Sprocket low-res for light backgrounds.png"/>
          <p:cNvPicPr>
            <a:picLocks noChangeAspect="1"/>
          </p:cNvPicPr>
          <p:nvPr/>
        </p:nvPicPr>
        <p:blipFill>
          <a:blip r:embed="rId4">
            <a:extLst/>
          </a:blip>
          <a:stretch>
            <a:fillRect/>
          </a:stretch>
        </p:blipFill>
        <p:spPr>
          <a:xfrm>
            <a:off x="22692590" y="12079965"/>
            <a:ext cx="1311222" cy="1455969"/>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500"/>
                                  </p:stCondLst>
                                  <p:iterate>
                                    <p:tmAbs val="0"/>
                                  </p:iterate>
                                  <p:childTnLst>
                                    <p:set>
                                      <p:cBhvr>
                                        <p:cTn id="6" fill="hold"/>
                                        <p:tgtEl>
                                          <p:spTgt spid="4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8" grpId="1"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3" name="hands-typing-5.jpg"/>
          <p:cNvPicPr>
            <a:picLocks noChangeAspect="1"/>
          </p:cNvPicPr>
          <p:nvPr/>
        </p:nvPicPr>
        <p:blipFill>
          <a:blip r:embed="rId3">
            <a:extLst/>
          </a:blip>
          <a:stretch>
            <a:fillRect/>
          </a:stretch>
        </p:blipFill>
        <p:spPr>
          <a:xfrm>
            <a:off x="-1" y="-1270001"/>
            <a:ext cx="24384001" cy="16256001"/>
          </a:xfrm>
          <a:prstGeom prst="rect">
            <a:avLst/>
          </a:prstGeom>
          <a:ln w="12700">
            <a:miter lim="400000"/>
          </a:ln>
        </p:spPr>
      </p:pic>
      <p:pic>
        <p:nvPicPr>
          <p:cNvPr id="504" name="image1.png" descr="DarkBackground.png"/>
          <p:cNvPicPr>
            <a:picLocks noChangeAspect="1"/>
          </p:cNvPicPr>
          <p:nvPr/>
        </p:nvPicPr>
        <p:blipFill>
          <a:blip r:embed="rId4">
            <a:alphaModFix amt="94170"/>
            <a:extLst/>
          </a:blip>
          <a:srcRect t="62671" b="9969"/>
          <a:stretch>
            <a:fillRect/>
          </a:stretch>
        </p:blipFill>
        <p:spPr>
          <a:xfrm>
            <a:off x="-5907437" y="9330131"/>
            <a:ext cx="36198873" cy="3456372"/>
          </a:xfrm>
          <a:prstGeom prst="rect">
            <a:avLst/>
          </a:prstGeom>
          <a:ln w="12700">
            <a:miter lim="400000"/>
          </a:ln>
        </p:spPr>
      </p:pic>
      <p:sp>
        <p:nvSpPr>
          <p:cNvPr id="505" name="Shape 505"/>
          <p:cNvSpPr/>
          <p:nvPr/>
        </p:nvSpPr>
        <p:spPr>
          <a:xfrm>
            <a:off x="325415" y="9641003"/>
            <a:ext cx="23733169" cy="28346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gn="ctr">
              <a:defRPr sz="8400">
                <a:solidFill>
                  <a:srgbClr val="FFFFFF"/>
                </a:solidFill>
                <a:latin typeface="Proxima Nova Light"/>
                <a:ea typeface="Proxima Nova Light"/>
                <a:cs typeface="Proxima Nova Light"/>
                <a:sym typeface="Proxima Nova Light"/>
              </a:defRPr>
            </a:pPr>
            <a:r>
              <a:t>Observation Two:</a:t>
            </a:r>
          </a:p>
          <a:p>
            <a:pPr algn="ctr">
              <a:defRPr sz="8400">
                <a:solidFill>
                  <a:srgbClr val="FFFFFF"/>
                </a:solidFill>
                <a:latin typeface="Proxima Nova Semibold"/>
                <a:ea typeface="Proxima Nova Semibold"/>
                <a:cs typeface="Proxima Nova Semibold"/>
                <a:sym typeface="Proxima Nova Semibold"/>
              </a:defRPr>
            </a:pPr>
            <a:r>
              <a:t>Traditional web design produces poor results.</a:t>
            </a: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Shape 509"/>
          <p:cNvSpPr/>
          <p:nvPr/>
        </p:nvSpPr>
        <p:spPr>
          <a:xfrm>
            <a:off x="1465946" y="4160519"/>
            <a:ext cx="22037203" cy="539496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nchor="ctr">
            <a:spAutoFit/>
          </a:bodyPr>
          <a:lstStyle/>
          <a:p>
            <a:pPr>
              <a:lnSpc>
                <a:spcPct val="80000"/>
              </a:lnSpc>
              <a:defRPr sz="12800">
                <a:solidFill>
                  <a:srgbClr val="FFFFFF"/>
                </a:solidFill>
                <a:latin typeface="Proxima Nova Semibold"/>
                <a:ea typeface="Proxima Nova Semibold"/>
                <a:cs typeface="Proxima Nova Semibold"/>
                <a:sym typeface="Proxima Nova Semibold"/>
              </a:defRPr>
            </a:pPr>
            <a:r>
              <a:t>THE TRADITIONAL </a:t>
            </a:r>
            <a:br/>
            <a:r>
              <a:t>WEB DESIGN PROCESS</a:t>
            </a:r>
          </a:p>
          <a:p>
            <a:pPr>
              <a:lnSpc>
                <a:spcPct val="80000"/>
              </a:lnSpc>
              <a:defRPr sz="12800">
                <a:solidFill>
                  <a:srgbClr val="FFFFFF"/>
                </a:solidFill>
                <a:latin typeface="Proxima Nova Semibold"/>
                <a:ea typeface="Proxima Nova Semibold"/>
                <a:cs typeface="Proxima Nova Semibold"/>
                <a:sym typeface="Proxima Nova Semibold"/>
              </a:defRPr>
            </a:pPr>
            <a:r>
              <a:t>IS </a:t>
            </a:r>
            <a:r>
              <a:rPr>
                <a:solidFill>
                  <a:srgbClr val="F27926"/>
                </a:solidFill>
              </a:rPr>
              <a:t>BROKEN.</a:t>
            </a:r>
          </a:p>
        </p:txBody>
      </p:sp>
      <p:pic>
        <p:nvPicPr>
          <p:cNvPr id="510"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500">
        <p:fade thruBlk="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5" name="1280px-Mount_Everest_as_seen_from_Drukair2_PLW_edit.jpg"/>
          <p:cNvPicPr>
            <a:picLocks noChangeAspect="1"/>
          </p:cNvPicPr>
          <p:nvPr/>
        </p:nvPicPr>
        <p:blipFill>
          <a:blip r:embed="rId3">
            <a:extLst/>
          </a:blip>
          <a:stretch>
            <a:fillRect/>
          </a:stretch>
        </p:blipFill>
        <p:spPr>
          <a:xfrm>
            <a:off x="-611470" y="-103887"/>
            <a:ext cx="25606939" cy="13923774"/>
          </a:xfrm>
          <a:prstGeom prst="rect">
            <a:avLst/>
          </a:prstGeom>
          <a:ln w="12700">
            <a:miter lim="400000"/>
          </a:ln>
        </p:spPr>
      </p:pic>
      <p:sp>
        <p:nvSpPr>
          <p:cNvPr id="256" name="Shape 256"/>
          <p:cNvSpPr/>
          <p:nvPr/>
        </p:nvSpPr>
        <p:spPr>
          <a:xfrm>
            <a:off x="21760225" y="13204583"/>
            <a:ext cx="2465646"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FFFFF"/>
                  </a:solidFill>
                </a:uFill>
                <a:latin typeface="Calibri"/>
                <a:ea typeface="Calibri"/>
                <a:cs typeface="Calibri"/>
                <a:sym typeface="Calibri"/>
                <a:hlinkClick r:id="rId4"/>
              </a:defRPr>
            </a:lvl1pPr>
          </a:lstStyle>
          <a:p>
            <a:pPr>
              <a:defRPr>
                <a:uFillTx/>
              </a:defRPr>
            </a:pPr>
            <a:r>
              <a:rPr>
                <a:uFill>
                  <a:solidFill>
                    <a:srgbClr val="FFFFFF"/>
                  </a:solidFill>
                </a:uFill>
                <a:hlinkClick r:id="rId4"/>
              </a:rPr>
              <a:t>WIKI USER DRUKAIR2</a:t>
            </a:r>
          </a:p>
        </p:txBody>
      </p:sp>
      <p:pic>
        <p:nvPicPr>
          <p:cNvPr id="257" name="image1.png" descr="DarkBackground.png"/>
          <p:cNvPicPr>
            <a:picLocks noChangeAspect="1"/>
          </p:cNvPicPr>
          <p:nvPr/>
        </p:nvPicPr>
        <p:blipFill>
          <a:blip r:embed="rId5">
            <a:alphaModFix amt="84000"/>
            <a:extLst/>
          </a:blip>
          <a:srcRect t="62671" b="9969"/>
          <a:stretch>
            <a:fillRect/>
          </a:stretch>
        </p:blipFill>
        <p:spPr>
          <a:xfrm>
            <a:off x="-2253" y="10457819"/>
            <a:ext cx="24388506" cy="2328684"/>
          </a:xfrm>
          <a:prstGeom prst="rect">
            <a:avLst/>
          </a:prstGeom>
          <a:ln w="12700">
            <a:miter lim="400000"/>
          </a:ln>
        </p:spPr>
      </p:pic>
      <p:sp>
        <p:nvSpPr>
          <p:cNvPr id="258" name="Shape 258"/>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Climb to the top of Mount Everest.</a:t>
            </a:r>
          </a:p>
        </p:txBody>
      </p:sp>
    </p:spTree>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4" name="2430338903_565be08b75_b.jpg"/>
          <p:cNvPicPr>
            <a:picLocks noChangeAspect="1"/>
          </p:cNvPicPr>
          <p:nvPr/>
        </p:nvPicPr>
        <p:blipFill>
          <a:blip r:embed="rId3">
            <a:extLst/>
          </a:blip>
          <a:stretch>
            <a:fillRect/>
          </a:stretch>
        </p:blipFill>
        <p:spPr>
          <a:xfrm>
            <a:off x="-620204" y="-760538"/>
            <a:ext cx="25624408" cy="17516686"/>
          </a:xfrm>
          <a:prstGeom prst="rect">
            <a:avLst/>
          </a:prstGeom>
          <a:ln w="12700">
            <a:miter lim="400000"/>
          </a:ln>
        </p:spPr>
      </p:pic>
      <p:sp>
        <p:nvSpPr>
          <p:cNvPr id="515" name="Shape 515"/>
          <p:cNvSpPr/>
          <p:nvPr/>
        </p:nvSpPr>
        <p:spPr>
          <a:xfrm>
            <a:off x="20743736" y="13119946"/>
            <a:ext cx="3363215"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36019"/>
                  </a:solidFill>
                </a:uFill>
                <a:latin typeface="Proxima Nova Light"/>
                <a:ea typeface="Proxima Nova Light"/>
                <a:cs typeface="Proxima Nova Light"/>
                <a:sym typeface="Proxima Nova Light"/>
                <a:hlinkClick r:id="rId4"/>
              </a:defRPr>
            </a:lvl1pPr>
          </a:lstStyle>
          <a:p>
            <a:pPr>
              <a:defRPr>
                <a:uFillTx/>
              </a:defRPr>
            </a:pPr>
            <a:r>
              <a:rPr>
                <a:uFill>
                  <a:solidFill>
                    <a:srgbClr val="F36019"/>
                  </a:solidFill>
                </a:uFill>
                <a:hlinkClick r:id="rId4"/>
              </a:rPr>
              <a:t>FLICKR USER LUIS SARABIA</a:t>
            </a:r>
          </a:p>
        </p:txBody>
      </p:sp>
      <p:pic>
        <p:nvPicPr>
          <p:cNvPr id="516" name="image1.png" descr="DarkBackground.png"/>
          <p:cNvPicPr>
            <a:picLocks noChangeAspect="1"/>
          </p:cNvPicPr>
          <p:nvPr/>
        </p:nvPicPr>
        <p:blipFill>
          <a:blip r:embed="rId5">
            <a:alphaModFix amt="94170"/>
            <a:extLst/>
          </a:blip>
          <a:srcRect t="62671" b="9969"/>
          <a:stretch>
            <a:fillRect/>
          </a:stretch>
        </p:blipFill>
        <p:spPr>
          <a:xfrm>
            <a:off x="-2253" y="10457819"/>
            <a:ext cx="24388506" cy="2328684"/>
          </a:xfrm>
          <a:prstGeom prst="rect">
            <a:avLst/>
          </a:prstGeom>
          <a:ln w="12700">
            <a:miter lim="400000"/>
          </a:ln>
        </p:spPr>
      </p:pic>
      <p:sp>
        <p:nvSpPr>
          <p:cNvPr id="517" name="Shape 517"/>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Luke… What are we suppose to do?</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1"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sp>
        <p:nvSpPr>
          <p:cNvPr id="522" name="Shape 522"/>
          <p:cNvSpPr/>
          <p:nvPr/>
        </p:nvSpPr>
        <p:spPr>
          <a:xfrm>
            <a:off x="1070808" y="4976810"/>
            <a:ext cx="23631801" cy="7121947"/>
          </a:xfrm>
          <a:prstGeom prst="rect">
            <a:avLst/>
          </a:prstGeom>
          <a:ln w="25400">
            <a:miter lim="400000"/>
          </a:ln>
          <a:extLst>
            <a:ext uri="{C572A759-6A51-4108-AA02-DFA0A04FC94B}">
              <ma14:wrappingTextBoxFlag xmlns:ma14="http://schemas.microsoft.com/office/mac/drawingml/2011/main" val="1"/>
            </a:ext>
          </a:extLst>
        </p:spPr>
        <p:txBody>
          <a:bodyPr lIns="0" tIns="0" rIns="0" bIns="0">
            <a:normAutofit/>
          </a:bodyPr>
          <a:lstStyle/>
          <a:p>
            <a:pPr>
              <a:lnSpc>
                <a:spcPct val="120000"/>
              </a:lnSpc>
              <a:spcBef>
                <a:spcPts val="2400"/>
              </a:spcBef>
              <a:defRPr sz="8000">
                <a:solidFill>
                  <a:srgbClr val="000000"/>
                </a:solidFill>
                <a:latin typeface="Proxima Nova Light"/>
                <a:ea typeface="Proxima Nova Light"/>
                <a:cs typeface="Proxima Nova Light"/>
                <a:sym typeface="Proxima Nova Light"/>
              </a:defRPr>
            </a:pPr>
            <a:r>
              <a:rPr>
                <a:solidFill>
                  <a:srgbClr val="FFFFFF"/>
                </a:solidFill>
                <a:latin typeface="Proxima Nova Semibold"/>
                <a:ea typeface="Proxima Nova Semibold"/>
                <a:cs typeface="Proxima Nova Semibold"/>
                <a:sym typeface="Proxima Nova Semibold"/>
              </a:rPr>
              <a:t>A </a:t>
            </a:r>
            <a:r>
              <a:rPr>
                <a:solidFill>
                  <a:srgbClr val="F07530"/>
                </a:solidFill>
                <a:latin typeface="Proxima Nova Semibold"/>
                <a:ea typeface="Proxima Nova Semibold"/>
                <a:cs typeface="Proxima Nova Semibold"/>
                <a:sym typeface="Proxima Nova Semibold"/>
              </a:rPr>
              <a:t>SMARTER APPROACH</a:t>
            </a:r>
            <a:r>
              <a:rPr>
                <a:solidFill>
                  <a:srgbClr val="FFFFFF"/>
                </a:solidFill>
                <a:latin typeface="Proxima Nova Semibold"/>
                <a:ea typeface="Proxima Nova Semibold"/>
                <a:cs typeface="Proxima Nova Semibold"/>
                <a:sym typeface="Proxima Nova Semibold"/>
              </a:rPr>
              <a:t> TO WEB DESIGN THAT:</a:t>
            </a:r>
          </a:p>
          <a:p>
            <a:pPr marL="902368" indent="-902368">
              <a:lnSpc>
                <a:spcPct val="120000"/>
              </a:lnSpc>
              <a:spcBef>
                <a:spcPts val="2400"/>
              </a:spcBef>
              <a:buClr>
                <a:srgbClr val="DC6E24"/>
              </a:buClr>
              <a:buSzPct val="100000"/>
              <a:buChar char="•"/>
              <a:defRPr sz="8000">
                <a:solidFill>
                  <a:srgbClr val="000000"/>
                </a:solidFill>
                <a:latin typeface="Proxima Nova Light"/>
                <a:ea typeface="Proxima Nova Light"/>
                <a:cs typeface="Proxima Nova Light"/>
                <a:sym typeface="Proxima Nova Light"/>
              </a:defRPr>
            </a:pPr>
            <a:r>
              <a:rPr>
                <a:solidFill>
                  <a:srgbClr val="FFFFFF"/>
                </a:solidFill>
                <a:latin typeface="Proxima Nova Semibold"/>
                <a:ea typeface="Proxima Nova Semibold"/>
                <a:cs typeface="Proxima Nova Semibold"/>
                <a:sym typeface="Proxima Nova Semibold"/>
              </a:rPr>
              <a:t>REDUCE HEADACHES.</a:t>
            </a:r>
          </a:p>
          <a:p>
            <a:pPr marL="902368" indent="-902368">
              <a:lnSpc>
                <a:spcPct val="120000"/>
              </a:lnSpc>
              <a:spcBef>
                <a:spcPts val="2400"/>
              </a:spcBef>
              <a:buClr>
                <a:srgbClr val="DC6E24"/>
              </a:buClr>
              <a:buSzPct val="100000"/>
              <a:buChar char="•"/>
              <a:defRPr sz="8000">
                <a:solidFill>
                  <a:srgbClr val="000000"/>
                </a:solidFill>
                <a:latin typeface="Proxima Nova Light"/>
                <a:ea typeface="Proxima Nova Light"/>
                <a:cs typeface="Proxima Nova Light"/>
                <a:sym typeface="Proxima Nova Light"/>
              </a:defRPr>
            </a:pPr>
            <a:r>
              <a:rPr>
                <a:solidFill>
                  <a:srgbClr val="FFFFFF"/>
                </a:solidFill>
                <a:latin typeface="Proxima Nova Semibold"/>
                <a:ea typeface="Proxima Nova Semibold"/>
                <a:cs typeface="Proxima Nova Semibold"/>
                <a:sym typeface="Proxima Nova Semibold"/>
              </a:rPr>
              <a:t>MAXIMIZE RESULTS.</a:t>
            </a:r>
          </a:p>
          <a:p>
            <a:pPr marL="902368" indent="-902368">
              <a:lnSpc>
                <a:spcPct val="120000"/>
              </a:lnSpc>
              <a:spcBef>
                <a:spcPts val="2400"/>
              </a:spcBef>
              <a:buClr>
                <a:srgbClr val="DC6E24"/>
              </a:buClr>
              <a:buSzPct val="100000"/>
              <a:buChar char="•"/>
              <a:defRPr sz="8000">
                <a:solidFill>
                  <a:srgbClr val="000000"/>
                </a:solidFill>
                <a:latin typeface="Proxima Nova Light"/>
                <a:ea typeface="Proxima Nova Light"/>
                <a:cs typeface="Proxima Nova Light"/>
                <a:sym typeface="Proxima Nova Light"/>
              </a:defRPr>
            </a:pPr>
            <a:r>
              <a:rPr>
                <a:solidFill>
                  <a:srgbClr val="FFFFFF"/>
                </a:solidFill>
                <a:latin typeface="Proxima Nova Semibold"/>
                <a:ea typeface="Proxima Nova Semibold"/>
                <a:cs typeface="Proxima Nova Semibold"/>
                <a:sym typeface="Proxima Nova Semibold"/>
              </a:rPr>
              <a:t>INFORM OTHER DEPARTMENTS.</a:t>
            </a:r>
          </a:p>
        </p:txBody>
      </p:sp>
      <p:pic>
        <p:nvPicPr>
          <p:cNvPr id="523" name="GDD-Logo-text-WHITE.png"/>
          <p:cNvPicPr>
            <a:picLocks noChangeAspect="1"/>
          </p:cNvPicPr>
          <p:nvPr/>
        </p:nvPicPr>
        <p:blipFill>
          <a:blip r:embed="rId4">
            <a:extLst/>
          </a:blip>
          <a:stretch>
            <a:fillRect/>
          </a:stretch>
        </p:blipFill>
        <p:spPr>
          <a:xfrm>
            <a:off x="1441827" y="1617244"/>
            <a:ext cx="21500346" cy="2367348"/>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3000">
        <p:fade thruBlk="1"/>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iterate>
                                    <p:tmAbs val="0"/>
                                  </p:iterate>
                                  <p:childTnLst>
                                    <p:set>
                                      <p:cBhvr>
                                        <p:cTn id="6" fill="hold"/>
                                        <p:tgtEl>
                                          <p:spTgt spid="523"/>
                                        </p:tgtEl>
                                        <p:attrNameLst>
                                          <p:attrName>style.visibility</p:attrName>
                                        </p:attrNameLst>
                                      </p:cBhvr>
                                      <p:to>
                                        <p:strVal val="visible"/>
                                      </p:to>
                                    </p:set>
                                    <p:anim calcmode="lin" valueType="num">
                                      <p:cBhvr>
                                        <p:cTn id="7" dur="1000" fill="hold"/>
                                        <p:tgtEl>
                                          <p:spTgt spid="523"/>
                                        </p:tgtEl>
                                        <p:attrNameLst>
                                          <p:attrName>ppt_w</p:attrName>
                                        </p:attrNameLst>
                                      </p:cBhvr>
                                      <p:tavLst>
                                        <p:tav tm="0">
                                          <p:val>
                                            <p:fltVal val="0"/>
                                          </p:val>
                                        </p:tav>
                                        <p:tav tm="100000">
                                          <p:val>
                                            <p:strVal val="#ppt_w"/>
                                          </p:val>
                                        </p:tav>
                                      </p:tavLst>
                                    </p:anim>
                                    <p:anim calcmode="lin" valueType="num">
                                      <p:cBhvr>
                                        <p:cTn id="8" dur="1000" fill="hold"/>
                                        <p:tgtEl>
                                          <p:spTgt spid="52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2" nodeType="clickEffect">
                                  <p:stCondLst>
                                    <p:cond delay="0"/>
                                  </p:stCondLst>
                                  <p:iterate>
                                    <p:tmAbs val="0"/>
                                  </p:iterate>
                                  <p:childTnLst>
                                    <p:set>
                                      <p:cBhvr>
                                        <p:cTn id="12" fill="hold"/>
                                        <p:tgtEl>
                                          <p:spTgt spid="522">
                                            <p:bg/>
                                          </p:spTgt>
                                        </p:tgtEl>
                                        <p:attrNameLst>
                                          <p:attrName>style.visibility</p:attrName>
                                        </p:attrNameLst>
                                      </p:cBhvr>
                                      <p:to>
                                        <p:strVal val="visible"/>
                                      </p:to>
                                    </p:set>
                                  </p:childTnLst>
                                </p:cTn>
                              </p:par>
                              <p:par>
                                <p:cTn id="13" presetID="1" presetClass="entr" presetSubtype="0" fill="hold" grpId="2" nodeType="withEffect">
                                  <p:stCondLst>
                                    <p:cond delay="0"/>
                                  </p:stCondLst>
                                  <p:iterate>
                                    <p:tmAbs val="0"/>
                                  </p:iterate>
                                  <p:childTnLst>
                                    <p:set>
                                      <p:cBhvr>
                                        <p:cTn id="14" fill="hold"/>
                                        <p:tgtEl>
                                          <p:spTgt spid="52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2" nodeType="clickEffect">
                                  <p:stCondLst>
                                    <p:cond delay="0"/>
                                  </p:stCondLst>
                                  <p:iterate>
                                    <p:tmAbs val="0"/>
                                  </p:iterate>
                                  <p:childTnLst>
                                    <p:set>
                                      <p:cBhvr>
                                        <p:cTn id="18" fill="hold"/>
                                        <p:tgtEl>
                                          <p:spTgt spid="52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2" nodeType="clickEffect">
                                  <p:stCondLst>
                                    <p:cond delay="0"/>
                                  </p:stCondLst>
                                  <p:iterate>
                                    <p:tmAbs val="0"/>
                                  </p:iterate>
                                  <p:childTnLst>
                                    <p:set>
                                      <p:cBhvr>
                                        <p:cTn id="22" fill="hold"/>
                                        <p:tgtEl>
                                          <p:spTgt spid="52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2" nodeType="clickEffect">
                                  <p:stCondLst>
                                    <p:cond delay="0"/>
                                  </p:stCondLst>
                                  <p:iterate>
                                    <p:tmAbs val="0"/>
                                  </p:iterate>
                                  <p:childTnLst>
                                    <p:set>
                                      <p:cBhvr>
                                        <p:cTn id="26" fill="hold"/>
                                        <p:tgtEl>
                                          <p:spTgt spid="52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 grpId="2" build="p" bldLvl="5" animBg="1" advAuto="0"/>
      <p:bldP spid="523" grpId="1"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7" name="photographer-1191562_1920.jpg"/>
          <p:cNvPicPr>
            <a:picLocks noChangeAspect="1"/>
          </p:cNvPicPr>
          <p:nvPr/>
        </p:nvPicPr>
        <p:blipFill>
          <a:blip r:embed="rId3">
            <a:extLst/>
          </a:blip>
          <a:stretch>
            <a:fillRect/>
          </a:stretch>
        </p:blipFill>
        <p:spPr>
          <a:xfrm>
            <a:off x="-292473" y="-112498"/>
            <a:ext cx="24968945" cy="13940995"/>
          </a:xfrm>
          <a:prstGeom prst="rect">
            <a:avLst/>
          </a:prstGeom>
          <a:ln w="12700">
            <a:miter lim="400000"/>
          </a:ln>
        </p:spPr>
      </p:pic>
      <p:sp>
        <p:nvSpPr>
          <p:cNvPr id="528" name="Shape 528"/>
          <p:cNvSpPr/>
          <p:nvPr/>
        </p:nvSpPr>
        <p:spPr>
          <a:xfrm>
            <a:off x="21657890" y="13119946"/>
            <a:ext cx="2575307"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36019"/>
                  </a:solidFill>
                </a:uFill>
                <a:latin typeface="Proxima Nova Light"/>
                <a:ea typeface="Proxima Nova Light"/>
                <a:cs typeface="Proxima Nova Light"/>
                <a:sym typeface="Proxima Nova Light"/>
                <a:hlinkClick r:id="rId4"/>
              </a:defRPr>
            </a:lvl1pPr>
          </a:lstStyle>
          <a:p>
            <a:pPr>
              <a:defRPr>
                <a:uFillTx/>
              </a:defRPr>
            </a:pPr>
            <a:r>
              <a:rPr>
                <a:uFill>
                  <a:solidFill>
                    <a:srgbClr val="F36019"/>
                  </a:solidFill>
                </a:uFill>
                <a:hlinkClick r:id="rId4"/>
              </a:rPr>
              <a:t>PIXBAY USER BYKST</a:t>
            </a:r>
          </a:p>
        </p:txBody>
      </p:sp>
      <p:pic>
        <p:nvPicPr>
          <p:cNvPr id="529" name="image1.png" descr="DarkBackground.png"/>
          <p:cNvPicPr>
            <a:picLocks noChangeAspect="1"/>
          </p:cNvPicPr>
          <p:nvPr/>
        </p:nvPicPr>
        <p:blipFill>
          <a:blip r:embed="rId5">
            <a:alphaModFix amt="94170"/>
            <a:extLst/>
          </a:blip>
          <a:srcRect t="62671" b="9969"/>
          <a:stretch>
            <a:fillRect/>
          </a:stretch>
        </p:blipFill>
        <p:spPr>
          <a:xfrm>
            <a:off x="-2253" y="10457819"/>
            <a:ext cx="24388506" cy="2328684"/>
          </a:xfrm>
          <a:prstGeom prst="rect">
            <a:avLst/>
          </a:prstGeom>
          <a:ln w="12700">
            <a:miter lim="400000"/>
          </a:ln>
        </p:spPr>
      </p:pic>
      <p:sp>
        <p:nvSpPr>
          <p:cNvPr id="530" name="Shape 530"/>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Let’s take a deeper look.</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4" name="GDDH-Strategy.jpg"/>
          <p:cNvPicPr>
            <a:picLocks noChangeAspect="1"/>
          </p:cNvPicPr>
          <p:nvPr/>
        </p:nvPicPr>
        <p:blipFill>
          <a:blip r:embed="rId3">
            <a:extLst/>
          </a:blip>
          <a:srcRect t="4872" r="57664" b="50120"/>
          <a:stretch>
            <a:fillRect/>
          </a:stretch>
        </p:blipFill>
        <p:spPr>
          <a:xfrm>
            <a:off x="2167045" y="3717506"/>
            <a:ext cx="8055909" cy="5710167"/>
          </a:xfrm>
          <a:prstGeom prst="rect">
            <a:avLst/>
          </a:prstGeom>
          <a:ln w="12700">
            <a:miter lim="400000"/>
          </a:ln>
        </p:spPr>
      </p:pic>
      <p:sp>
        <p:nvSpPr>
          <p:cNvPr id="535" name="Shape 535"/>
          <p:cNvSpPr/>
          <p:nvPr/>
        </p:nvSpPr>
        <p:spPr>
          <a:xfrm>
            <a:off x="4434613" y="6247240"/>
            <a:ext cx="3520898" cy="10439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5200" b="1">
                <a:solidFill>
                  <a:srgbClr val="FFFFFF"/>
                </a:solidFill>
                <a:latin typeface="ProximaNova-Bold"/>
                <a:ea typeface="ProximaNova-Bold"/>
                <a:cs typeface="ProximaNova-Bold"/>
                <a:sym typeface="ProximaNova-Bold"/>
              </a:defRPr>
            </a:lvl1pPr>
          </a:lstStyle>
          <a:p>
            <a:r>
              <a:t>STRATEGY</a:t>
            </a:r>
          </a:p>
        </p:txBody>
      </p:sp>
      <p:sp>
        <p:nvSpPr>
          <p:cNvPr id="536" name="Shape 536"/>
          <p:cNvSpPr/>
          <p:nvPr/>
        </p:nvSpPr>
        <p:spPr>
          <a:xfrm>
            <a:off x="-3915" y="-53176"/>
            <a:ext cx="24391830" cy="1427182"/>
          </a:xfrm>
          <a:prstGeom prst="rect">
            <a:avLst/>
          </a:prstGeom>
          <a:solidFill>
            <a:srgbClr val="535353"/>
          </a:solidFill>
          <a:ln w="12700">
            <a:miter lim="400000"/>
          </a:ln>
        </p:spPr>
        <p:txBody>
          <a:bodyPr lIns="121919" tIns="121919" rIns="121919" bIns="121919" anchor="ctr"/>
          <a:lstStyle/>
          <a:p>
            <a:endParaRPr/>
          </a:p>
        </p:txBody>
      </p:sp>
      <p:pic>
        <p:nvPicPr>
          <p:cNvPr id="537" name="GDD-Logo-text-WHITE-SMALL.png"/>
          <p:cNvPicPr>
            <a:picLocks noChangeAspect="1"/>
          </p:cNvPicPr>
          <p:nvPr/>
        </p:nvPicPr>
        <p:blipFill>
          <a:blip r:embed="rId4">
            <a:extLst/>
          </a:blip>
          <a:stretch>
            <a:fillRect/>
          </a:stretch>
        </p:blipFill>
        <p:spPr>
          <a:xfrm>
            <a:off x="6756392" y="127966"/>
            <a:ext cx="10871216" cy="1200364"/>
          </a:xfrm>
          <a:prstGeom prst="rect">
            <a:avLst/>
          </a:prstGeom>
          <a:ln w="12700">
            <a:miter lim="400000"/>
          </a:ln>
        </p:spPr>
      </p:pic>
      <p:sp>
        <p:nvSpPr>
          <p:cNvPr id="538" name="Shape 538"/>
          <p:cNvSpPr/>
          <p:nvPr/>
        </p:nvSpPr>
        <p:spPr>
          <a:xfrm flipV="1">
            <a:off x="12192000" y="3311168"/>
            <a:ext cx="0" cy="7374927"/>
          </a:xfrm>
          <a:prstGeom prst="line">
            <a:avLst/>
          </a:prstGeom>
          <a:ln w="63500">
            <a:solidFill>
              <a:srgbClr val="A7A7A7"/>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539" name="Shape 539"/>
          <p:cNvSpPr/>
          <p:nvPr/>
        </p:nvSpPr>
        <p:spPr>
          <a:xfrm>
            <a:off x="13646359" y="3112345"/>
            <a:ext cx="9412945" cy="386080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20000"/>
              </a:lnSpc>
              <a:defRPr sz="6000" b="1">
                <a:solidFill>
                  <a:srgbClr val="535353"/>
                </a:solidFill>
                <a:latin typeface="ProximaNova-Bold"/>
                <a:ea typeface="ProximaNova-Bold"/>
                <a:cs typeface="ProximaNova-Bold"/>
                <a:sym typeface="ProximaNova-Bold"/>
              </a:defRPr>
            </a:pPr>
            <a:r>
              <a:t>STRATEGY</a:t>
            </a:r>
          </a:p>
          <a:p>
            <a:pPr>
              <a:lnSpc>
                <a:spcPct val="120000"/>
              </a:lnSpc>
              <a:defRPr>
                <a:solidFill>
                  <a:srgbClr val="535353"/>
                </a:solidFill>
                <a:latin typeface="Proxima Nova Light"/>
                <a:ea typeface="Proxima Nova Light"/>
                <a:cs typeface="Proxima Nova Light"/>
                <a:sym typeface="Proxima Nova Light"/>
              </a:defRPr>
            </a:pPr>
            <a:r>
              <a:t>Gain an empathetic understanding of users and how to best fit the website into their life. </a:t>
            </a:r>
          </a:p>
        </p:txBody>
      </p:sp>
      <p:sp>
        <p:nvSpPr>
          <p:cNvPr id="540" name="Shape 540"/>
          <p:cNvSpPr/>
          <p:nvPr/>
        </p:nvSpPr>
        <p:spPr>
          <a:xfrm>
            <a:off x="13646359" y="8165114"/>
            <a:ext cx="9412945" cy="2748283"/>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20000"/>
              </a:lnSpc>
              <a:defRPr>
                <a:solidFill>
                  <a:srgbClr val="535353"/>
                </a:solidFill>
                <a:latin typeface="Proxima Nova Light"/>
                <a:ea typeface="Proxima Nova Light"/>
                <a:cs typeface="Proxima Nova Light"/>
                <a:sym typeface="Proxima Nova Light"/>
              </a:defRPr>
            </a:pPr>
            <a:r>
              <a:rPr>
                <a:latin typeface="Proxima Nova Semibold"/>
                <a:ea typeface="Proxima Nova Semibold"/>
                <a:cs typeface="Proxima Nova Semibold"/>
                <a:sym typeface="Proxima Nova Semibold"/>
              </a:rPr>
              <a:t>GOAL:</a:t>
            </a:r>
            <a:r>
              <a:t> Brainstorm a “Wish List” of elements that solve user challenges and drive value.</a:t>
            </a:r>
          </a:p>
        </p:txBody>
      </p:sp>
      <p:sp>
        <p:nvSpPr>
          <p:cNvPr id="541" name="Shape 541"/>
          <p:cNvSpPr/>
          <p:nvPr/>
        </p:nvSpPr>
        <p:spPr>
          <a:xfrm>
            <a:off x="954663" y="10168346"/>
            <a:ext cx="10480798" cy="130556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lnSpc>
                <a:spcPct val="120000"/>
              </a:lnSpc>
              <a:defRPr sz="3400">
                <a:solidFill>
                  <a:srgbClr val="535353"/>
                </a:solidFill>
              </a:defRPr>
            </a:pPr>
            <a:r>
              <a:t>GOALS  |  PERSONAS  |  FUNDAMENTAL ASSUMPTIONS</a:t>
            </a:r>
          </a:p>
          <a:p>
            <a:pPr algn="ctr">
              <a:lnSpc>
                <a:spcPct val="120000"/>
              </a:lnSpc>
              <a:defRPr sz="3400">
                <a:solidFill>
                  <a:srgbClr val="535353"/>
                </a:solidFill>
              </a:defRPr>
            </a:pPr>
            <a:r>
              <a:t>JOURNEY MAPPING  |  GLOBAL STRATEGY  |  WISH LIST</a:t>
            </a:r>
          </a:p>
        </p:txBody>
      </p:sp>
    </p:spTree>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5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5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5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 grpId="1" animBg="1" advAuto="0"/>
      <p:bldP spid="540" grpId="3" animBg="1" advAuto="0"/>
      <p:bldP spid="541" grpId="2" animBg="1" advAuto="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Shape 545"/>
          <p:cNvSpPr/>
          <p:nvPr/>
        </p:nvSpPr>
        <p:spPr>
          <a:xfrm>
            <a:off x="-33868" y="-50801"/>
            <a:ext cx="24451735" cy="2312006"/>
          </a:xfrm>
          <a:prstGeom prst="rect">
            <a:avLst/>
          </a:prstGeom>
          <a:solidFill>
            <a:srgbClr val="525252"/>
          </a:solidFill>
          <a:ln w="12700">
            <a:miter lim="400000"/>
          </a:ln>
        </p:spPr>
        <p:txBody>
          <a:bodyPr lIns="121919" tIns="121919" rIns="121919" bIns="121919" anchor="ctr"/>
          <a:lstStyle/>
          <a:p>
            <a:pPr>
              <a:defRPr>
                <a:solidFill>
                  <a:srgbClr val="000000"/>
                </a:solidFill>
                <a:latin typeface="Calibri"/>
                <a:ea typeface="Calibri"/>
                <a:cs typeface="Calibri"/>
                <a:sym typeface="Calibri"/>
              </a:defRPr>
            </a:pPr>
            <a:endParaRPr/>
          </a:p>
        </p:txBody>
      </p:sp>
      <p:sp>
        <p:nvSpPr>
          <p:cNvPr id="546" name="Shape 546"/>
          <p:cNvSpPr/>
          <p:nvPr/>
        </p:nvSpPr>
        <p:spPr>
          <a:xfrm>
            <a:off x="753575" y="238213"/>
            <a:ext cx="21691601" cy="1729745"/>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80000"/>
              </a:lnSpc>
              <a:defRPr sz="9600">
                <a:latin typeface="Proxima Nova Semibold"/>
                <a:ea typeface="Proxima Nova Semibold"/>
                <a:cs typeface="Proxima Nova Semibold"/>
                <a:sym typeface="Proxima Nova Semibold"/>
              </a:defRPr>
            </a:pPr>
            <a:r>
              <a:rPr>
                <a:solidFill>
                  <a:srgbClr val="FFFFFF"/>
                </a:solidFill>
                <a:latin typeface="Proxima Nova Light"/>
                <a:ea typeface="Proxima Nova Light"/>
                <a:cs typeface="Proxima Nova Light"/>
                <a:sym typeface="Proxima Nova Light"/>
              </a:rPr>
              <a:t>EXAMPLE:</a:t>
            </a:r>
            <a:r>
              <a:t> </a:t>
            </a:r>
            <a:r>
              <a:rPr>
                <a:solidFill>
                  <a:srgbClr val="E36F21"/>
                </a:solidFill>
              </a:rPr>
              <a:t>WISHLIST</a:t>
            </a:r>
          </a:p>
        </p:txBody>
      </p:sp>
      <p:pic>
        <p:nvPicPr>
          <p:cNvPr id="547" name="white-board.png"/>
          <p:cNvPicPr>
            <a:picLocks noChangeAspect="1"/>
          </p:cNvPicPr>
          <p:nvPr/>
        </p:nvPicPr>
        <p:blipFill>
          <a:blip r:embed="rId3">
            <a:extLst/>
          </a:blip>
          <a:stretch>
            <a:fillRect/>
          </a:stretch>
        </p:blipFill>
        <p:spPr>
          <a:xfrm>
            <a:off x="-315930" y="1699650"/>
            <a:ext cx="25015860" cy="12691248"/>
          </a:xfrm>
          <a:prstGeom prst="rect">
            <a:avLst/>
          </a:prstGeom>
          <a:ln w="12700">
            <a:miter lim="400000"/>
          </a:ln>
        </p:spPr>
      </p:pic>
      <p:sp>
        <p:nvSpPr>
          <p:cNvPr id="548" name="Shape 548"/>
          <p:cNvSpPr/>
          <p:nvPr/>
        </p:nvSpPr>
        <p:spPr>
          <a:xfrm>
            <a:off x="980388" y="12423646"/>
            <a:ext cx="2989988"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a:solidFill>
                  <a:srgbClr val="7C9647"/>
                </a:solidFill>
                <a:latin typeface="Proxima Nova Light"/>
                <a:ea typeface="Proxima Nova Light"/>
                <a:cs typeface="Proxima Nova Light"/>
                <a:sym typeface="Proxima Nova Light"/>
              </a:defRPr>
            </a:lvl1pPr>
          </a:lstStyle>
          <a:p>
            <a:r>
              <a:t>Impact #   </a:t>
            </a:r>
          </a:p>
        </p:txBody>
      </p:sp>
      <p:sp>
        <p:nvSpPr>
          <p:cNvPr id="549" name="Shape 549"/>
          <p:cNvSpPr/>
          <p:nvPr/>
        </p:nvSpPr>
        <p:spPr>
          <a:xfrm>
            <a:off x="952816" y="3083386"/>
            <a:ext cx="4822445"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u="sng">
                <a:solidFill>
                  <a:srgbClr val="535353"/>
                </a:solidFill>
                <a:latin typeface="Proxima Nova Semibold"/>
                <a:ea typeface="Proxima Nova Semibold"/>
                <a:cs typeface="Proxima Nova Semibold"/>
                <a:sym typeface="Proxima Nova Semibold"/>
              </a:defRPr>
            </a:lvl1pPr>
          </a:lstStyle>
          <a:p>
            <a:r>
              <a:t>SITE ELEMENTS </a:t>
            </a:r>
          </a:p>
        </p:txBody>
      </p:sp>
      <p:sp>
        <p:nvSpPr>
          <p:cNvPr id="550" name="Shape 550"/>
          <p:cNvSpPr/>
          <p:nvPr/>
        </p:nvSpPr>
        <p:spPr>
          <a:xfrm>
            <a:off x="6990586" y="3083386"/>
            <a:ext cx="5376571"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u="sng">
                <a:solidFill>
                  <a:srgbClr val="535353"/>
                </a:solidFill>
                <a:latin typeface="Proxima Nova Semibold"/>
                <a:ea typeface="Proxima Nova Semibold"/>
                <a:cs typeface="Proxima Nova Semibold"/>
                <a:sym typeface="Proxima Nova Semibold"/>
              </a:defRPr>
            </a:lvl1pPr>
          </a:lstStyle>
          <a:p>
            <a:r>
              <a:t>SECTIONS/PAGES </a:t>
            </a:r>
          </a:p>
        </p:txBody>
      </p:sp>
      <p:sp>
        <p:nvSpPr>
          <p:cNvPr id="551" name="Shape 551"/>
          <p:cNvSpPr/>
          <p:nvPr/>
        </p:nvSpPr>
        <p:spPr>
          <a:xfrm>
            <a:off x="13808763" y="3133582"/>
            <a:ext cx="3208224"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u="sng">
                <a:solidFill>
                  <a:srgbClr val="535353"/>
                </a:solidFill>
                <a:latin typeface="Proxima Nova Semibold"/>
                <a:ea typeface="Proxima Nova Semibold"/>
                <a:cs typeface="Proxima Nova Semibold"/>
                <a:sym typeface="Proxima Nova Semibold"/>
              </a:defRPr>
            </a:lvl1pPr>
          </a:lstStyle>
          <a:p>
            <a:r>
              <a:t>FEATURES</a:t>
            </a:r>
          </a:p>
        </p:txBody>
      </p:sp>
      <p:sp>
        <p:nvSpPr>
          <p:cNvPr id="552" name="Shape 552"/>
          <p:cNvSpPr/>
          <p:nvPr/>
        </p:nvSpPr>
        <p:spPr>
          <a:xfrm>
            <a:off x="19528552" y="3083386"/>
            <a:ext cx="2234693"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u="sng">
                <a:solidFill>
                  <a:srgbClr val="535353"/>
                </a:solidFill>
                <a:latin typeface="Proxima Nova Semibold"/>
                <a:ea typeface="Proxima Nova Semibold"/>
                <a:cs typeface="Proxima Nova Semibold"/>
                <a:sym typeface="Proxima Nova Semibold"/>
              </a:defRPr>
            </a:lvl1pPr>
          </a:lstStyle>
          <a:p>
            <a:r>
              <a:t>OTHER</a:t>
            </a:r>
          </a:p>
        </p:txBody>
      </p:sp>
      <p:sp>
        <p:nvSpPr>
          <p:cNvPr id="553" name="Shape 553"/>
          <p:cNvSpPr/>
          <p:nvPr/>
        </p:nvSpPr>
        <p:spPr>
          <a:xfrm>
            <a:off x="19502226" y="4522909"/>
            <a:ext cx="4534943" cy="35458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nSpc>
                <a:spcPct val="150000"/>
              </a:lnSpc>
              <a:defRPr sz="4200">
                <a:solidFill>
                  <a:srgbClr val="535353"/>
                </a:solidFill>
                <a:latin typeface="Proxima Nova Light"/>
                <a:ea typeface="Proxima Nova Light"/>
                <a:cs typeface="Proxima Nova Light"/>
                <a:sym typeface="Proxima Nova Light"/>
              </a:defRPr>
            </a:pPr>
            <a:r>
              <a:t>CRM integration </a:t>
            </a:r>
            <a:r>
              <a:rPr>
                <a:solidFill>
                  <a:srgbClr val="7C9647"/>
                </a:solidFill>
              </a:rPr>
              <a:t>9</a:t>
            </a:r>
          </a:p>
          <a:p>
            <a:pPr>
              <a:lnSpc>
                <a:spcPct val="150000"/>
              </a:lnSpc>
              <a:defRPr sz="4200">
                <a:solidFill>
                  <a:srgbClr val="535353"/>
                </a:solidFill>
                <a:latin typeface="Proxima Nova Light"/>
                <a:ea typeface="Proxima Nova Light"/>
                <a:cs typeface="Proxima Nova Light"/>
                <a:sym typeface="Proxima Nova Light"/>
              </a:defRPr>
            </a:pPr>
            <a:r>
              <a:t>Password Sync </a:t>
            </a:r>
            <a:r>
              <a:rPr>
                <a:solidFill>
                  <a:srgbClr val="7C9647"/>
                </a:solidFill>
              </a:rPr>
              <a:t>4</a:t>
            </a:r>
          </a:p>
          <a:p>
            <a:pPr>
              <a:defRPr sz="4200">
                <a:solidFill>
                  <a:srgbClr val="535353"/>
                </a:solidFill>
                <a:latin typeface="Proxima Nova Light"/>
                <a:ea typeface="Proxima Nova Light"/>
                <a:cs typeface="Proxima Nova Light"/>
                <a:sym typeface="Proxima Nova Light"/>
              </a:defRPr>
            </a:pPr>
            <a:r>
              <a:t>Ability for team</a:t>
            </a:r>
            <a:br/>
            <a:r>
              <a:t>to easily edit </a:t>
            </a:r>
            <a:r>
              <a:rPr>
                <a:solidFill>
                  <a:srgbClr val="7C9647"/>
                </a:solidFill>
              </a:rPr>
              <a:t>8</a:t>
            </a:r>
          </a:p>
        </p:txBody>
      </p:sp>
      <p:sp>
        <p:nvSpPr>
          <p:cNvPr id="554" name="Shape 554"/>
          <p:cNvSpPr/>
          <p:nvPr/>
        </p:nvSpPr>
        <p:spPr>
          <a:xfrm>
            <a:off x="13854324" y="4581243"/>
            <a:ext cx="5543602" cy="7851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nSpc>
                <a:spcPct val="150000"/>
              </a:lnSpc>
              <a:defRPr sz="4200">
                <a:solidFill>
                  <a:srgbClr val="535353"/>
                </a:solidFill>
                <a:latin typeface="Proxima Nova Light"/>
                <a:ea typeface="Proxima Nova Light"/>
                <a:cs typeface="Proxima Nova Light"/>
                <a:sym typeface="Proxima Nova Light"/>
              </a:defRPr>
            </a:pPr>
            <a:r>
              <a:t>Mobile click-to-call </a:t>
            </a:r>
            <a:r>
              <a:rPr>
                <a:solidFill>
                  <a:srgbClr val="7C9647"/>
                </a:solidFill>
              </a:rPr>
              <a:t>3</a:t>
            </a:r>
          </a:p>
          <a:p>
            <a:pPr>
              <a:lnSpc>
                <a:spcPct val="150000"/>
              </a:lnSpc>
              <a:defRPr sz="4200">
                <a:solidFill>
                  <a:srgbClr val="535353"/>
                </a:solidFill>
                <a:latin typeface="Proxima Nova Light"/>
                <a:ea typeface="Proxima Nova Light"/>
                <a:cs typeface="Proxima Nova Light"/>
                <a:sym typeface="Proxima Nova Light"/>
              </a:defRPr>
            </a:pPr>
            <a:r>
              <a:t>Quoting Calculator </a:t>
            </a:r>
            <a:r>
              <a:rPr>
                <a:solidFill>
                  <a:srgbClr val="7C9647"/>
                </a:solidFill>
              </a:rPr>
              <a:t>9</a:t>
            </a:r>
          </a:p>
          <a:p>
            <a:pPr>
              <a:lnSpc>
                <a:spcPct val="150000"/>
              </a:lnSpc>
              <a:defRPr sz="4200">
                <a:solidFill>
                  <a:srgbClr val="535353"/>
                </a:solidFill>
                <a:latin typeface="Proxima Nova Light"/>
                <a:ea typeface="Proxima Nova Light"/>
                <a:cs typeface="Proxima Nova Light"/>
                <a:sym typeface="Proxima Nova Light"/>
              </a:defRPr>
            </a:pPr>
            <a:r>
              <a:t>Personalized Home</a:t>
            </a:r>
            <a:r>
              <a:rPr>
                <a:solidFill>
                  <a:srgbClr val="7C9647"/>
                </a:solidFill>
              </a:rPr>
              <a:t> 8</a:t>
            </a:r>
          </a:p>
          <a:p>
            <a:pPr>
              <a:lnSpc>
                <a:spcPct val="150000"/>
              </a:lnSpc>
              <a:defRPr sz="4200">
                <a:solidFill>
                  <a:srgbClr val="535353"/>
                </a:solidFill>
                <a:latin typeface="Proxima Nova Light"/>
                <a:ea typeface="Proxima Nova Light"/>
                <a:cs typeface="Proxima Nova Light"/>
                <a:sym typeface="Proxima Nova Light"/>
              </a:defRPr>
            </a:pPr>
            <a:r>
              <a:t>Mobile Text Updates </a:t>
            </a:r>
            <a:r>
              <a:rPr>
                <a:solidFill>
                  <a:srgbClr val="7C9647"/>
                </a:solidFill>
              </a:rPr>
              <a:t>4</a:t>
            </a:r>
          </a:p>
          <a:p>
            <a:pPr>
              <a:lnSpc>
                <a:spcPct val="150000"/>
              </a:lnSpc>
              <a:defRPr sz="4200">
                <a:solidFill>
                  <a:srgbClr val="535353"/>
                </a:solidFill>
                <a:latin typeface="Proxima Nova Light"/>
                <a:ea typeface="Proxima Nova Light"/>
                <a:cs typeface="Proxima Nova Light"/>
                <a:sym typeface="Proxima Nova Light"/>
              </a:defRPr>
            </a:pPr>
            <a:r>
              <a:t>Sales Chat </a:t>
            </a:r>
            <a:r>
              <a:rPr>
                <a:solidFill>
                  <a:srgbClr val="7C9647"/>
                </a:solidFill>
              </a:rPr>
              <a:t>7</a:t>
            </a:r>
          </a:p>
          <a:p>
            <a:pPr>
              <a:lnSpc>
                <a:spcPct val="150000"/>
              </a:lnSpc>
              <a:defRPr sz="4200">
                <a:solidFill>
                  <a:srgbClr val="535353"/>
                </a:solidFill>
                <a:latin typeface="Proxima Nova Light"/>
                <a:ea typeface="Proxima Nova Light"/>
                <a:cs typeface="Proxima Nova Light"/>
                <a:sym typeface="Proxima Nova Light"/>
              </a:defRPr>
            </a:pPr>
            <a:r>
              <a:t>“Follow” other users </a:t>
            </a:r>
            <a:r>
              <a:rPr>
                <a:solidFill>
                  <a:srgbClr val="7C9647"/>
                </a:solidFill>
              </a:rPr>
              <a:t>2</a:t>
            </a:r>
          </a:p>
          <a:p>
            <a:pPr>
              <a:lnSpc>
                <a:spcPct val="150000"/>
              </a:lnSpc>
              <a:defRPr sz="4200">
                <a:solidFill>
                  <a:srgbClr val="535353"/>
                </a:solidFill>
                <a:latin typeface="Proxima Nova Light"/>
                <a:ea typeface="Proxima Nova Light"/>
                <a:cs typeface="Proxima Nova Light"/>
                <a:sym typeface="Proxima Nova Light"/>
              </a:defRPr>
            </a:pPr>
            <a:r>
              <a:t>Re-Order Reminders</a:t>
            </a:r>
            <a:r>
              <a:rPr>
                <a:solidFill>
                  <a:srgbClr val="7C9647"/>
                </a:solidFill>
              </a:rPr>
              <a:t> 8</a:t>
            </a:r>
          </a:p>
          <a:p>
            <a:pPr>
              <a:lnSpc>
                <a:spcPct val="150000"/>
              </a:lnSpc>
              <a:defRPr sz="4400">
                <a:solidFill>
                  <a:srgbClr val="535353"/>
                </a:solidFill>
                <a:latin typeface="Proxima Nova Semibold"/>
                <a:ea typeface="Proxima Nova Semibold"/>
                <a:cs typeface="Proxima Nova Semibold"/>
                <a:sym typeface="Proxima Nova Semibold"/>
              </a:defRPr>
            </a:pPr>
            <a:r>
              <a:t>…</a:t>
            </a:r>
          </a:p>
        </p:txBody>
      </p:sp>
      <p:sp>
        <p:nvSpPr>
          <p:cNvPr id="555" name="Shape 555"/>
          <p:cNvSpPr/>
          <p:nvPr/>
        </p:nvSpPr>
        <p:spPr>
          <a:xfrm>
            <a:off x="7099472" y="4494188"/>
            <a:ext cx="6434379" cy="7851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nSpc>
                <a:spcPct val="150000"/>
              </a:lnSpc>
              <a:defRPr sz="4200">
                <a:solidFill>
                  <a:srgbClr val="535353"/>
                </a:solidFill>
                <a:latin typeface="Proxima Nova Light"/>
                <a:ea typeface="Proxima Nova Light"/>
                <a:cs typeface="Proxima Nova Light"/>
                <a:sym typeface="Proxima Nova Light"/>
              </a:defRPr>
            </a:pPr>
            <a:r>
              <a:t>Advocate program area </a:t>
            </a:r>
            <a:r>
              <a:rPr>
                <a:solidFill>
                  <a:srgbClr val="7C9647"/>
                </a:solidFill>
              </a:rPr>
              <a:t>5 </a:t>
            </a:r>
          </a:p>
          <a:p>
            <a:pPr>
              <a:lnSpc>
                <a:spcPct val="150000"/>
              </a:lnSpc>
              <a:defRPr sz="4200">
                <a:solidFill>
                  <a:srgbClr val="535353"/>
                </a:solidFill>
                <a:latin typeface="Proxima Nova Light"/>
                <a:ea typeface="Proxima Nova Light"/>
                <a:cs typeface="Proxima Nova Light"/>
                <a:sym typeface="Proxima Nova Light"/>
              </a:defRPr>
            </a:pPr>
            <a:r>
              <a:t>Support forum </a:t>
            </a:r>
            <a:r>
              <a:rPr>
                <a:solidFill>
                  <a:srgbClr val="7C9647"/>
                </a:solidFill>
              </a:rPr>
              <a:t>8</a:t>
            </a:r>
          </a:p>
          <a:p>
            <a:pPr>
              <a:lnSpc>
                <a:spcPct val="150000"/>
              </a:lnSpc>
              <a:defRPr sz="4200">
                <a:solidFill>
                  <a:srgbClr val="535353"/>
                </a:solidFill>
                <a:latin typeface="Proxima Nova Light"/>
                <a:ea typeface="Proxima Nova Light"/>
                <a:cs typeface="Proxima Nova Light"/>
                <a:sym typeface="Proxima Nova Light"/>
              </a:defRPr>
            </a:pPr>
            <a:r>
              <a:t>About us page </a:t>
            </a:r>
            <a:r>
              <a:rPr>
                <a:solidFill>
                  <a:srgbClr val="7C9647"/>
                </a:solidFill>
              </a:rPr>
              <a:t>4</a:t>
            </a:r>
          </a:p>
          <a:p>
            <a:pPr>
              <a:lnSpc>
                <a:spcPct val="150000"/>
              </a:lnSpc>
              <a:defRPr sz="4200">
                <a:solidFill>
                  <a:srgbClr val="535353"/>
                </a:solidFill>
                <a:latin typeface="Proxima Nova Light"/>
                <a:ea typeface="Proxima Nova Light"/>
                <a:cs typeface="Proxima Nova Light"/>
                <a:sym typeface="Proxima Nova Light"/>
              </a:defRPr>
            </a:pPr>
            <a:r>
              <a:t>Careers page </a:t>
            </a:r>
            <a:r>
              <a:rPr>
                <a:solidFill>
                  <a:srgbClr val="7C9647"/>
                </a:solidFill>
              </a:rPr>
              <a:t>10</a:t>
            </a:r>
          </a:p>
          <a:p>
            <a:pPr>
              <a:lnSpc>
                <a:spcPct val="150000"/>
              </a:lnSpc>
              <a:defRPr sz="4200">
                <a:solidFill>
                  <a:srgbClr val="535353"/>
                </a:solidFill>
                <a:latin typeface="Proxima Nova Light"/>
                <a:ea typeface="Proxima Nova Light"/>
                <a:cs typeface="Proxima Nova Light"/>
                <a:sym typeface="Proxima Nova Light"/>
              </a:defRPr>
            </a:pPr>
            <a:r>
              <a:t>Consultation </a:t>
            </a:r>
            <a:r>
              <a:rPr>
                <a:solidFill>
                  <a:srgbClr val="7C9647"/>
                </a:solidFill>
              </a:rPr>
              <a:t>9</a:t>
            </a:r>
          </a:p>
          <a:p>
            <a:pPr>
              <a:lnSpc>
                <a:spcPct val="150000"/>
              </a:lnSpc>
              <a:defRPr sz="4200">
                <a:solidFill>
                  <a:srgbClr val="535353"/>
                </a:solidFill>
                <a:latin typeface="Proxima Nova Light"/>
                <a:ea typeface="Proxima Nova Light"/>
                <a:cs typeface="Proxima Nova Light"/>
                <a:sym typeface="Proxima Nova Light"/>
              </a:defRPr>
            </a:pPr>
            <a:r>
              <a:t>Blog </a:t>
            </a:r>
            <a:r>
              <a:rPr>
                <a:solidFill>
                  <a:srgbClr val="7C9647"/>
                </a:solidFill>
              </a:rPr>
              <a:t>8</a:t>
            </a:r>
          </a:p>
          <a:p>
            <a:pPr>
              <a:lnSpc>
                <a:spcPct val="150000"/>
              </a:lnSpc>
              <a:defRPr sz="4200">
                <a:solidFill>
                  <a:srgbClr val="535353"/>
                </a:solidFill>
                <a:latin typeface="Proxima Nova Light"/>
                <a:ea typeface="Proxima Nova Light"/>
                <a:cs typeface="Proxima Nova Light"/>
                <a:sym typeface="Proxima Nova Light"/>
              </a:defRPr>
            </a:pPr>
            <a:r>
              <a:t>Competitor Comparisons</a:t>
            </a:r>
          </a:p>
          <a:p>
            <a:pPr>
              <a:lnSpc>
                <a:spcPct val="150000"/>
              </a:lnSpc>
              <a:defRPr sz="4400">
                <a:solidFill>
                  <a:srgbClr val="535353"/>
                </a:solidFill>
                <a:latin typeface="Proxima Nova Semibold"/>
                <a:ea typeface="Proxima Nova Semibold"/>
                <a:cs typeface="Proxima Nova Semibold"/>
                <a:sym typeface="Proxima Nova Semibold"/>
              </a:defRPr>
            </a:pPr>
            <a:r>
              <a:t>…</a:t>
            </a:r>
          </a:p>
        </p:txBody>
      </p:sp>
      <p:sp>
        <p:nvSpPr>
          <p:cNvPr id="556" name="Shape 556"/>
          <p:cNvSpPr/>
          <p:nvPr/>
        </p:nvSpPr>
        <p:spPr>
          <a:xfrm>
            <a:off x="891392" y="4536192"/>
            <a:ext cx="5788965" cy="48793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nSpc>
                <a:spcPct val="150000"/>
              </a:lnSpc>
              <a:defRPr sz="4200">
                <a:solidFill>
                  <a:srgbClr val="535353"/>
                </a:solidFill>
                <a:latin typeface="Proxima Nova Light"/>
                <a:ea typeface="Proxima Nova Light"/>
                <a:cs typeface="Proxima Nova Light"/>
                <a:sym typeface="Proxima Nova Light"/>
              </a:defRPr>
            </a:pPr>
            <a:r>
              <a:t>Use prebuilt template </a:t>
            </a:r>
            <a:r>
              <a:rPr>
                <a:solidFill>
                  <a:srgbClr val="7C9647"/>
                </a:solidFill>
              </a:rPr>
              <a:t>6</a:t>
            </a:r>
          </a:p>
          <a:p>
            <a:pPr>
              <a:lnSpc>
                <a:spcPct val="150000"/>
              </a:lnSpc>
              <a:defRPr sz="4200">
                <a:solidFill>
                  <a:srgbClr val="535353"/>
                </a:solidFill>
                <a:latin typeface="Proxima Nova Light"/>
                <a:ea typeface="Proxima Nova Light"/>
                <a:cs typeface="Proxima Nova Light"/>
                <a:sym typeface="Proxima Nova Light"/>
              </a:defRPr>
            </a:pPr>
            <a:r>
              <a:t>Self-Hosted platform </a:t>
            </a:r>
            <a:r>
              <a:rPr>
                <a:solidFill>
                  <a:srgbClr val="7C9647"/>
                </a:solidFill>
              </a:rPr>
              <a:t>7</a:t>
            </a:r>
          </a:p>
          <a:p>
            <a:pPr>
              <a:lnSpc>
                <a:spcPct val="150000"/>
              </a:lnSpc>
              <a:defRPr sz="4200">
                <a:solidFill>
                  <a:srgbClr val="535353"/>
                </a:solidFill>
                <a:latin typeface="Proxima Nova Light"/>
                <a:ea typeface="Proxima Nova Light"/>
                <a:cs typeface="Proxima Nova Light"/>
                <a:sym typeface="Proxima Nova Light"/>
              </a:defRPr>
            </a:pPr>
            <a:r>
              <a:t>Custom Mega Menu</a:t>
            </a:r>
            <a:r>
              <a:rPr>
                <a:solidFill>
                  <a:srgbClr val="7C9647"/>
                </a:solidFill>
              </a:rPr>
              <a:t> 4</a:t>
            </a:r>
          </a:p>
          <a:p>
            <a:pPr>
              <a:lnSpc>
                <a:spcPct val="150000"/>
              </a:lnSpc>
              <a:defRPr sz="4200">
                <a:solidFill>
                  <a:srgbClr val="535353"/>
                </a:solidFill>
                <a:latin typeface="Proxima Nova Light"/>
                <a:ea typeface="Proxima Nova Light"/>
                <a:cs typeface="Proxima Nova Light"/>
                <a:sym typeface="Proxima Nova Light"/>
              </a:defRPr>
            </a:pPr>
            <a:r>
              <a:t>I.E. 8 Compatible</a:t>
            </a:r>
            <a:r>
              <a:rPr>
                <a:solidFill>
                  <a:srgbClr val="7C9647"/>
                </a:solidFill>
              </a:rPr>
              <a:t> 3</a:t>
            </a:r>
          </a:p>
          <a:p>
            <a:pPr>
              <a:lnSpc>
                <a:spcPct val="150000"/>
              </a:lnSpc>
              <a:defRPr sz="4400">
                <a:solidFill>
                  <a:srgbClr val="535353"/>
                </a:solidFill>
                <a:latin typeface="Proxima Nova Semibold"/>
                <a:ea typeface="Proxima Nova Semibold"/>
                <a:cs typeface="Proxima Nova Semibold"/>
                <a:sym typeface="Proxima Nova Semibold"/>
              </a:defRPr>
            </a:pPr>
            <a:r>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GDDH-LaunchPad.jpg"/>
          <p:cNvPicPr>
            <a:picLocks noChangeAspect="1"/>
          </p:cNvPicPr>
          <p:nvPr/>
        </p:nvPicPr>
        <p:blipFill>
          <a:blip r:embed="rId3">
            <a:extLst/>
          </a:blip>
          <a:srcRect t="50353" r="57729"/>
          <a:stretch>
            <a:fillRect/>
          </a:stretch>
        </p:blipFill>
        <p:spPr>
          <a:xfrm>
            <a:off x="2162340" y="3940177"/>
            <a:ext cx="8040862" cy="6296608"/>
          </a:xfrm>
          <a:prstGeom prst="rect">
            <a:avLst/>
          </a:prstGeom>
          <a:ln w="12700">
            <a:miter lim="400000"/>
          </a:ln>
        </p:spPr>
      </p:pic>
      <p:sp>
        <p:nvSpPr>
          <p:cNvPr id="561" name="Shape 561"/>
          <p:cNvSpPr/>
          <p:nvPr/>
        </p:nvSpPr>
        <p:spPr>
          <a:xfrm flipV="1">
            <a:off x="12192000" y="3393606"/>
            <a:ext cx="0" cy="7374927"/>
          </a:xfrm>
          <a:prstGeom prst="line">
            <a:avLst/>
          </a:prstGeom>
          <a:ln w="63500">
            <a:solidFill>
              <a:srgbClr val="A7A7A7"/>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562" name="Shape 562"/>
          <p:cNvSpPr/>
          <p:nvPr/>
        </p:nvSpPr>
        <p:spPr>
          <a:xfrm>
            <a:off x="-3915" y="-53176"/>
            <a:ext cx="24391830" cy="1427182"/>
          </a:xfrm>
          <a:prstGeom prst="rect">
            <a:avLst/>
          </a:prstGeom>
          <a:solidFill>
            <a:srgbClr val="535353"/>
          </a:solidFill>
          <a:ln w="12700">
            <a:miter lim="400000"/>
          </a:ln>
        </p:spPr>
        <p:txBody>
          <a:bodyPr lIns="121919" tIns="121919" rIns="121919" bIns="121919" anchor="ctr"/>
          <a:lstStyle/>
          <a:p>
            <a:endParaRPr/>
          </a:p>
        </p:txBody>
      </p:sp>
      <p:pic>
        <p:nvPicPr>
          <p:cNvPr id="563" name="GDD-Logo-text-WHITE-SMALL.png"/>
          <p:cNvPicPr>
            <a:picLocks noChangeAspect="1"/>
          </p:cNvPicPr>
          <p:nvPr/>
        </p:nvPicPr>
        <p:blipFill>
          <a:blip r:embed="rId4">
            <a:extLst/>
          </a:blip>
          <a:stretch>
            <a:fillRect/>
          </a:stretch>
        </p:blipFill>
        <p:spPr>
          <a:xfrm>
            <a:off x="6756392" y="127966"/>
            <a:ext cx="10871216" cy="1200364"/>
          </a:xfrm>
          <a:prstGeom prst="rect">
            <a:avLst/>
          </a:prstGeom>
          <a:ln w="12700">
            <a:miter lim="400000"/>
          </a:ln>
        </p:spPr>
      </p:pic>
      <p:sp>
        <p:nvSpPr>
          <p:cNvPr id="564" name="Shape 564"/>
          <p:cNvSpPr/>
          <p:nvPr/>
        </p:nvSpPr>
        <p:spPr>
          <a:xfrm>
            <a:off x="13768909" y="3749781"/>
            <a:ext cx="9412945" cy="386080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20000"/>
              </a:lnSpc>
              <a:defRPr sz="6000" b="1">
                <a:solidFill>
                  <a:srgbClr val="535353"/>
                </a:solidFill>
                <a:latin typeface="ProximaNova-Bold"/>
                <a:ea typeface="ProximaNova-Bold"/>
                <a:cs typeface="ProximaNova-Bold"/>
                <a:sym typeface="ProximaNova-Bold"/>
              </a:defRPr>
            </a:pPr>
            <a:r>
              <a:t>LAUNCH PAD WEBSITE</a:t>
            </a:r>
          </a:p>
          <a:p>
            <a:pPr>
              <a:lnSpc>
                <a:spcPct val="120000"/>
              </a:lnSpc>
              <a:defRPr>
                <a:solidFill>
                  <a:srgbClr val="535353"/>
                </a:solidFill>
                <a:latin typeface="Proxima Nova Light"/>
                <a:ea typeface="Proxima Nova Light"/>
                <a:cs typeface="Proxima Nova Light"/>
                <a:sym typeface="Proxima Nova Light"/>
              </a:defRPr>
            </a:pPr>
            <a:r>
              <a:t>Build a site with only the core, value-driving elements and is better than your current site.</a:t>
            </a:r>
          </a:p>
        </p:txBody>
      </p:sp>
      <p:sp>
        <p:nvSpPr>
          <p:cNvPr id="565" name="Shape 565"/>
          <p:cNvSpPr/>
          <p:nvPr/>
        </p:nvSpPr>
        <p:spPr>
          <a:xfrm>
            <a:off x="3902435" y="6153999"/>
            <a:ext cx="4561028" cy="1844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5200" b="1">
                <a:solidFill>
                  <a:srgbClr val="FFFFFF"/>
                </a:solidFill>
                <a:latin typeface="ProximaNova-Bold"/>
                <a:ea typeface="ProximaNova-Bold"/>
                <a:cs typeface="ProximaNova-Bold"/>
                <a:sym typeface="ProximaNova-Bold"/>
              </a:defRPr>
            </a:pPr>
            <a:r>
              <a:t>LAUNCH PAD</a:t>
            </a:r>
          </a:p>
          <a:p>
            <a:pPr algn="ctr">
              <a:defRPr sz="5200" b="1">
                <a:solidFill>
                  <a:srgbClr val="FFFFFF"/>
                </a:solidFill>
                <a:latin typeface="ProximaNova-Bold"/>
                <a:ea typeface="ProximaNova-Bold"/>
                <a:cs typeface="ProximaNova-Bold"/>
                <a:sym typeface="ProximaNova-Bold"/>
              </a:defRPr>
            </a:pPr>
            <a:r>
              <a:t>WEBSITE</a:t>
            </a:r>
          </a:p>
        </p:txBody>
      </p:sp>
      <p:sp>
        <p:nvSpPr>
          <p:cNvPr id="566" name="Shape 566"/>
          <p:cNvSpPr/>
          <p:nvPr/>
        </p:nvSpPr>
        <p:spPr>
          <a:xfrm>
            <a:off x="13768909" y="8544667"/>
            <a:ext cx="10182685" cy="3632204"/>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20000"/>
              </a:lnSpc>
              <a:defRPr>
                <a:solidFill>
                  <a:srgbClr val="535353"/>
                </a:solidFill>
                <a:latin typeface="Proxima Nova Light"/>
                <a:ea typeface="Proxima Nova Light"/>
                <a:cs typeface="Proxima Nova Light"/>
                <a:sym typeface="Proxima Nova Light"/>
              </a:defRPr>
            </a:pPr>
            <a:r>
              <a:rPr>
                <a:latin typeface="Proxima Nova Semibold"/>
                <a:ea typeface="Proxima Nova Semibold"/>
                <a:cs typeface="Proxima Nova Semibold"/>
                <a:sym typeface="Proxima Nova Semibold"/>
              </a:rPr>
              <a:t>GOAL:</a:t>
            </a:r>
            <a:r>
              <a:t> Launch quickly so we can collect user data to make more informed decisions (while balancing quality and happiness).</a:t>
            </a:r>
          </a:p>
        </p:txBody>
      </p:sp>
      <p:sp>
        <p:nvSpPr>
          <p:cNvPr id="567" name="Shape 567"/>
          <p:cNvSpPr/>
          <p:nvPr/>
        </p:nvSpPr>
        <p:spPr>
          <a:xfrm>
            <a:off x="2359789" y="10134479"/>
            <a:ext cx="7670547" cy="201422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lnSpc>
                <a:spcPct val="120000"/>
              </a:lnSpc>
              <a:defRPr sz="3400">
                <a:solidFill>
                  <a:srgbClr val="535353"/>
                </a:solidFill>
                <a:latin typeface="Proxima Nova Light"/>
                <a:ea typeface="Proxima Nova Light"/>
                <a:cs typeface="Proxima Nova Light"/>
                <a:sym typeface="Proxima Nova Light"/>
              </a:defRPr>
            </a:pPr>
            <a:r>
              <a:t>PRIORITIZE YOUR WISH LIST</a:t>
            </a:r>
          </a:p>
          <a:p>
            <a:pPr algn="ctr">
              <a:lnSpc>
                <a:spcPct val="120000"/>
              </a:lnSpc>
              <a:defRPr sz="3400">
                <a:solidFill>
                  <a:srgbClr val="535353"/>
                </a:solidFill>
                <a:latin typeface="Proxima Nova Light"/>
                <a:ea typeface="Proxima Nova Light"/>
                <a:cs typeface="Proxima Nova Light"/>
                <a:sym typeface="Proxima Nova Light"/>
              </a:defRPr>
            </a:pPr>
            <a:r>
              <a:t>TAILORING YOUR APPROACH</a:t>
            </a:r>
          </a:p>
          <a:p>
            <a:pPr algn="ctr">
              <a:lnSpc>
                <a:spcPct val="120000"/>
              </a:lnSpc>
              <a:defRPr sz="3400">
                <a:solidFill>
                  <a:srgbClr val="535353"/>
                </a:solidFill>
                <a:latin typeface="Proxima Nova Light"/>
                <a:ea typeface="Proxima Nova Light"/>
                <a:cs typeface="Proxima Nova Light"/>
                <a:sym typeface="Proxima Nova Light"/>
              </a:defRPr>
            </a:pPr>
            <a:r>
              <a:t>INVESTING IN INTERNAL EFFICIENCIES</a:t>
            </a:r>
          </a:p>
        </p:txBody>
      </p:sp>
      <p:pic>
        <p:nvPicPr>
          <p:cNvPr id="568" name="image2.png" descr="C:\Users\Keith\Desktop\Sprocket low-res for light backgrounds.png"/>
          <p:cNvPicPr>
            <a:picLocks noChangeAspect="1"/>
          </p:cNvPicPr>
          <p:nvPr/>
        </p:nvPicPr>
        <p:blipFill>
          <a:blip r:embed="rId5">
            <a:extLst/>
          </a:blip>
          <a:stretch>
            <a:fillRect/>
          </a:stretch>
        </p:blipFill>
        <p:spPr>
          <a:xfrm>
            <a:off x="22692590" y="12079965"/>
            <a:ext cx="1311222" cy="1455969"/>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5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56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567">
                                            <p:bg/>
                                          </p:spTgt>
                                        </p:tgtEl>
                                        <p:attrNameLst>
                                          <p:attrName>style.visibility</p:attrName>
                                        </p:attrNameLst>
                                      </p:cBhvr>
                                      <p:to>
                                        <p:strVal val="visible"/>
                                      </p:to>
                                    </p:set>
                                  </p:childTnLst>
                                </p:cTn>
                              </p:par>
                              <p:par>
                                <p:cTn id="15" presetID="1" presetClass="entr" presetSubtype="0" fill="hold" grpId="3" nodeType="withEffect">
                                  <p:stCondLst>
                                    <p:cond delay="0"/>
                                  </p:stCondLst>
                                  <p:iterate>
                                    <p:tmAbs val="0"/>
                                  </p:iterate>
                                  <p:childTnLst>
                                    <p:set>
                                      <p:cBhvr>
                                        <p:cTn id="16" fill="hold"/>
                                        <p:tgtEl>
                                          <p:spTgt spid="567">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3" nodeType="clickEffect">
                                  <p:stCondLst>
                                    <p:cond delay="0"/>
                                  </p:stCondLst>
                                  <p:iterate>
                                    <p:tmAbs val="0"/>
                                  </p:iterate>
                                  <p:childTnLst>
                                    <p:set>
                                      <p:cBhvr>
                                        <p:cTn id="20" fill="hold"/>
                                        <p:tgtEl>
                                          <p:spTgt spid="567">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3" nodeType="clickEffect">
                                  <p:stCondLst>
                                    <p:cond delay="0"/>
                                  </p:stCondLst>
                                  <p:iterate>
                                    <p:tmAbs val="0"/>
                                  </p:iterate>
                                  <p:childTnLst>
                                    <p:set>
                                      <p:cBhvr>
                                        <p:cTn id="24" fill="hold"/>
                                        <p:tgtEl>
                                          <p:spTgt spid="56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 grpId="1" animBg="1" advAuto="0"/>
      <p:bldP spid="566" grpId="2" animBg="1" advAuto="0"/>
      <p:bldP spid="567" grpId="3" build="p" bldLvl="5" animBg="1" advAuto="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Shape 572"/>
          <p:cNvSpPr/>
          <p:nvPr/>
        </p:nvSpPr>
        <p:spPr>
          <a:xfrm flipH="1">
            <a:off x="12638170" y="2244557"/>
            <a:ext cx="1" cy="10574449"/>
          </a:xfrm>
          <a:prstGeom prst="line">
            <a:avLst/>
          </a:prstGeom>
          <a:ln w="63500">
            <a:solidFill>
              <a:srgbClr val="535353"/>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573" name="Shape 573"/>
          <p:cNvSpPr/>
          <p:nvPr/>
        </p:nvSpPr>
        <p:spPr>
          <a:xfrm flipH="1">
            <a:off x="12192000" y="2226801"/>
            <a:ext cx="892340" cy="1"/>
          </a:xfrm>
          <a:prstGeom prst="line">
            <a:avLst/>
          </a:prstGeom>
          <a:ln w="63500">
            <a:solidFill>
              <a:srgbClr val="535353"/>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574" name="Shape 574"/>
          <p:cNvSpPr/>
          <p:nvPr/>
        </p:nvSpPr>
        <p:spPr>
          <a:xfrm>
            <a:off x="13307514" y="6739896"/>
            <a:ext cx="9418906" cy="210058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nSpc>
                <a:spcPct val="120000"/>
              </a:lnSpc>
              <a:defRPr sz="6600">
                <a:latin typeface="Proxima Nova Semibold"/>
                <a:ea typeface="Proxima Nova Semibold"/>
                <a:cs typeface="Proxima Nova Semibold"/>
                <a:sym typeface="Proxima Nova Semibold"/>
              </a:defRPr>
            </a:pPr>
            <a:r>
              <a:t>PHASE 1: FOUNDATION</a:t>
            </a:r>
          </a:p>
          <a:p>
            <a:pPr>
              <a:lnSpc>
                <a:spcPct val="120000"/>
              </a:lnSpc>
              <a:defRPr sz="4000">
                <a:solidFill>
                  <a:srgbClr val="A7A7A7"/>
                </a:solidFill>
                <a:latin typeface="Proxima Nova Semibold"/>
                <a:ea typeface="Proxima Nova Semibold"/>
                <a:cs typeface="Proxima Nova Semibold"/>
                <a:sym typeface="Proxima Nova Semibold"/>
              </a:defRPr>
            </a:pPr>
            <a:r>
              <a:t>45 - 60 DAYS</a:t>
            </a:r>
          </a:p>
        </p:txBody>
      </p:sp>
      <p:sp>
        <p:nvSpPr>
          <p:cNvPr id="575" name="Shape 575"/>
          <p:cNvSpPr/>
          <p:nvPr/>
        </p:nvSpPr>
        <p:spPr>
          <a:xfrm>
            <a:off x="-3915" y="-53176"/>
            <a:ext cx="24391830" cy="1427182"/>
          </a:xfrm>
          <a:prstGeom prst="rect">
            <a:avLst/>
          </a:prstGeom>
          <a:solidFill>
            <a:srgbClr val="535353"/>
          </a:solidFill>
          <a:ln w="12700">
            <a:miter lim="400000"/>
          </a:ln>
        </p:spPr>
        <p:txBody>
          <a:bodyPr lIns="121919" tIns="121919" rIns="121919" bIns="121919" anchor="ctr"/>
          <a:lstStyle/>
          <a:p>
            <a:endParaRPr/>
          </a:p>
        </p:txBody>
      </p:sp>
      <p:pic>
        <p:nvPicPr>
          <p:cNvPr id="576" name="GDD-Logo-text-WHITE-SMALL.png"/>
          <p:cNvPicPr>
            <a:picLocks noChangeAspect="1"/>
          </p:cNvPicPr>
          <p:nvPr/>
        </p:nvPicPr>
        <p:blipFill>
          <a:blip r:embed="rId3">
            <a:extLst/>
          </a:blip>
          <a:stretch>
            <a:fillRect/>
          </a:stretch>
        </p:blipFill>
        <p:spPr>
          <a:xfrm>
            <a:off x="6756392" y="127966"/>
            <a:ext cx="10871216" cy="1200364"/>
          </a:xfrm>
          <a:prstGeom prst="rect">
            <a:avLst/>
          </a:prstGeom>
          <a:ln w="12700">
            <a:miter lim="400000"/>
          </a:ln>
        </p:spPr>
      </p:pic>
      <p:pic>
        <p:nvPicPr>
          <p:cNvPr id="577" name="GDDH-LaunchPad.jpg"/>
          <p:cNvPicPr>
            <a:picLocks noChangeAspect="1"/>
          </p:cNvPicPr>
          <p:nvPr/>
        </p:nvPicPr>
        <p:blipFill>
          <a:blip r:embed="rId4">
            <a:extLst/>
          </a:blip>
          <a:srcRect t="5119" r="57729"/>
          <a:stretch>
            <a:fillRect/>
          </a:stretch>
        </p:blipFill>
        <p:spPr>
          <a:xfrm>
            <a:off x="2075824" y="1702017"/>
            <a:ext cx="8040860" cy="12033628"/>
          </a:xfrm>
          <a:prstGeom prst="rect">
            <a:avLst/>
          </a:prstGeom>
          <a:ln w="12700">
            <a:miter lim="400000"/>
          </a:ln>
        </p:spPr>
      </p:pic>
      <p:sp>
        <p:nvSpPr>
          <p:cNvPr id="578" name="Shape 578"/>
          <p:cNvSpPr/>
          <p:nvPr/>
        </p:nvSpPr>
        <p:spPr>
          <a:xfrm>
            <a:off x="4039782" y="9653888"/>
            <a:ext cx="4073857" cy="1717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b="1">
                <a:solidFill>
                  <a:srgbClr val="FFFFFF"/>
                </a:solidFill>
                <a:latin typeface="ProximaNova-Bold"/>
                <a:ea typeface="ProximaNova-Bold"/>
                <a:cs typeface="ProximaNova-Bold"/>
                <a:sym typeface="ProximaNova-Bold"/>
              </a:defRPr>
            </a:pPr>
            <a:r>
              <a:t>LAUNCH PAD</a:t>
            </a:r>
            <a:br/>
            <a:r>
              <a:t>WEBSITE</a:t>
            </a:r>
          </a:p>
        </p:txBody>
      </p:sp>
      <p:sp>
        <p:nvSpPr>
          <p:cNvPr id="579" name="Shape 579"/>
          <p:cNvSpPr/>
          <p:nvPr/>
        </p:nvSpPr>
        <p:spPr>
          <a:xfrm>
            <a:off x="4387921" y="4295042"/>
            <a:ext cx="3269794"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b="1">
                <a:solidFill>
                  <a:srgbClr val="FFFFFF"/>
                </a:solidFill>
                <a:latin typeface="ProximaNova-Bold"/>
                <a:ea typeface="ProximaNova-Bold"/>
                <a:cs typeface="ProximaNova-Bold"/>
                <a:sym typeface="ProximaNova-Bold"/>
              </a:defRPr>
            </a:lvl1pPr>
          </a:lstStyle>
          <a:p>
            <a:r>
              <a:t>STRATEGY</a:t>
            </a:r>
          </a:p>
        </p:txBody>
      </p:sp>
      <p:sp>
        <p:nvSpPr>
          <p:cNvPr id="580" name="Shape 580"/>
          <p:cNvSpPr/>
          <p:nvPr/>
        </p:nvSpPr>
        <p:spPr>
          <a:xfrm flipH="1">
            <a:off x="12192000" y="12807950"/>
            <a:ext cx="892340" cy="0"/>
          </a:xfrm>
          <a:prstGeom prst="line">
            <a:avLst/>
          </a:prstGeom>
          <a:ln w="63500">
            <a:solidFill>
              <a:srgbClr val="535353"/>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pic>
        <p:nvPicPr>
          <p:cNvPr id="581" name="image2.png" descr="C:\Users\Keith\Desktop\Sprocket low-res for light backgrounds.png"/>
          <p:cNvPicPr>
            <a:picLocks noChangeAspect="1"/>
          </p:cNvPicPr>
          <p:nvPr/>
        </p:nvPicPr>
        <p:blipFill>
          <a:blip r:embed="rId5">
            <a:extLst/>
          </a:blip>
          <a:stretch>
            <a:fillRect/>
          </a:stretch>
        </p:blipFill>
        <p:spPr>
          <a:xfrm>
            <a:off x="22692590" y="12079965"/>
            <a:ext cx="1311222" cy="1455969"/>
          </a:xfrm>
          <a:prstGeom prst="rect">
            <a:avLst/>
          </a:prstGeom>
          <a:ln w="12700">
            <a:miter lim="400000"/>
          </a:ln>
        </p:spPr>
      </p:pic>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5" name="12678324214_e83189ae74_b.jpg"/>
          <p:cNvPicPr>
            <a:picLocks noChangeAspect="1"/>
          </p:cNvPicPr>
          <p:nvPr/>
        </p:nvPicPr>
        <p:blipFill>
          <a:blip r:embed="rId3">
            <a:extLst/>
          </a:blip>
          <a:stretch>
            <a:fillRect/>
          </a:stretch>
        </p:blipFill>
        <p:spPr>
          <a:xfrm>
            <a:off x="-1" y="-1"/>
            <a:ext cx="24384001" cy="13716001"/>
          </a:xfrm>
          <a:prstGeom prst="rect">
            <a:avLst/>
          </a:prstGeom>
          <a:ln w="12700">
            <a:miter lim="400000"/>
          </a:ln>
        </p:spPr>
      </p:pic>
      <p:sp>
        <p:nvSpPr>
          <p:cNvPr id="586" name="Shape 586"/>
          <p:cNvSpPr/>
          <p:nvPr/>
        </p:nvSpPr>
        <p:spPr>
          <a:xfrm>
            <a:off x="20233382" y="13170744"/>
            <a:ext cx="3849371"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36019"/>
                  </a:solidFill>
                </a:uFill>
                <a:latin typeface="Proxima Nova Light"/>
                <a:ea typeface="Proxima Nova Light"/>
                <a:cs typeface="Proxima Nova Light"/>
                <a:sym typeface="Proxima Nova Light"/>
                <a:hlinkClick r:id="rId4"/>
              </a:defRPr>
            </a:lvl1pPr>
          </a:lstStyle>
          <a:p>
            <a:pPr>
              <a:defRPr>
                <a:uFillTx/>
              </a:defRPr>
            </a:pPr>
            <a:r>
              <a:rPr>
                <a:uFill>
                  <a:solidFill>
                    <a:srgbClr val="F36019"/>
                  </a:solidFill>
                </a:uFill>
                <a:hlinkClick r:id="rId4"/>
              </a:rPr>
              <a:t>FLICKER USER NASAMARSHALL</a:t>
            </a:r>
          </a:p>
        </p:txBody>
      </p:sp>
      <p:pic>
        <p:nvPicPr>
          <p:cNvPr id="587" name="image1.png" descr="DarkBackground.png"/>
          <p:cNvPicPr>
            <a:picLocks noChangeAspect="1"/>
          </p:cNvPicPr>
          <p:nvPr/>
        </p:nvPicPr>
        <p:blipFill>
          <a:blip r:embed="rId5">
            <a:alphaModFix amt="94170"/>
            <a:extLst/>
          </a:blip>
          <a:srcRect t="62671" b="9969"/>
          <a:stretch>
            <a:fillRect/>
          </a:stretch>
        </p:blipFill>
        <p:spPr>
          <a:xfrm>
            <a:off x="-2253" y="10457819"/>
            <a:ext cx="24388506" cy="2328684"/>
          </a:xfrm>
          <a:prstGeom prst="rect">
            <a:avLst/>
          </a:prstGeom>
          <a:ln w="12700">
            <a:miter lim="400000"/>
          </a:ln>
        </p:spPr>
      </p:pic>
      <p:sp>
        <p:nvSpPr>
          <p:cNvPr id="588" name="Shape 588"/>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Our launch pad website is live.</a:t>
            </a: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2" name="GDD-Methodology-HighLevel-Text.png"/>
          <p:cNvPicPr>
            <a:picLocks noChangeAspect="1"/>
          </p:cNvPicPr>
          <p:nvPr/>
        </p:nvPicPr>
        <p:blipFill>
          <a:blip r:embed="rId3">
            <a:extLst/>
          </a:blip>
          <a:stretch>
            <a:fillRect/>
          </a:stretch>
        </p:blipFill>
        <p:spPr>
          <a:xfrm>
            <a:off x="3120081" y="745495"/>
            <a:ext cx="17827339" cy="11886344"/>
          </a:xfrm>
          <a:prstGeom prst="rect">
            <a:avLst/>
          </a:prstGeom>
          <a:ln w="12700">
            <a:miter lim="400000"/>
          </a:ln>
        </p:spPr>
      </p:pic>
      <p:sp>
        <p:nvSpPr>
          <p:cNvPr id="593" name="Shape 593"/>
          <p:cNvSpPr/>
          <p:nvPr/>
        </p:nvSpPr>
        <p:spPr>
          <a:xfrm>
            <a:off x="7635233" y="9757152"/>
            <a:ext cx="8797037"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lnSpc>
                <a:spcPct val="120000"/>
              </a:lnSpc>
              <a:defRPr b="1">
                <a:solidFill>
                  <a:srgbClr val="FFFFFF"/>
                </a:solidFill>
                <a:latin typeface="ProximaNova-Bold"/>
                <a:ea typeface="ProximaNova-Bold"/>
                <a:cs typeface="ProximaNova-Bold"/>
                <a:sym typeface="ProximaNova-Bold"/>
              </a:defRPr>
            </a:lvl1pPr>
          </a:lstStyle>
          <a:p>
            <a:r>
              <a:t>CONTINUOUS IMPROVEMENT</a:t>
            </a:r>
          </a:p>
        </p:txBody>
      </p:sp>
      <p:sp>
        <p:nvSpPr>
          <p:cNvPr id="594" name="Shape 594"/>
          <p:cNvSpPr/>
          <p:nvPr/>
        </p:nvSpPr>
        <p:spPr>
          <a:xfrm>
            <a:off x="8637720" y="6584998"/>
            <a:ext cx="6792063"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b="1">
                <a:solidFill>
                  <a:srgbClr val="FFFFFF"/>
                </a:solidFill>
                <a:latin typeface="ProximaNova-Bold"/>
                <a:ea typeface="ProximaNova-Bold"/>
                <a:cs typeface="ProximaNova-Bold"/>
                <a:sym typeface="ProximaNova-Bold"/>
              </a:defRPr>
            </a:lvl1pPr>
          </a:lstStyle>
          <a:p>
            <a:r>
              <a:t>LAUNCH PAD WEBSITE</a:t>
            </a:r>
          </a:p>
        </p:txBody>
      </p:sp>
      <p:sp>
        <p:nvSpPr>
          <p:cNvPr id="595" name="Shape 595"/>
          <p:cNvSpPr/>
          <p:nvPr/>
        </p:nvSpPr>
        <p:spPr>
          <a:xfrm>
            <a:off x="10398855" y="3626474"/>
            <a:ext cx="3269793"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b="1">
                <a:solidFill>
                  <a:srgbClr val="FFFFFF"/>
                </a:solidFill>
                <a:latin typeface="ProximaNova-Bold"/>
                <a:ea typeface="ProximaNova-Bold"/>
                <a:cs typeface="ProximaNova-Bold"/>
                <a:sym typeface="ProximaNova-Bold"/>
              </a:defRPr>
            </a:lvl1pPr>
          </a:lstStyle>
          <a:p>
            <a:r>
              <a:t>STRATEGY</a:t>
            </a:r>
          </a:p>
        </p:txBody>
      </p:sp>
      <p:sp>
        <p:nvSpPr>
          <p:cNvPr id="596" name="Shape 596"/>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597" name="GDD-Logo-text-WHITE-SMALL.png"/>
          <p:cNvPicPr>
            <a:picLocks noChangeAspect="1"/>
          </p:cNvPicPr>
          <p:nvPr/>
        </p:nvPicPr>
        <p:blipFill>
          <a:blip r:embed="rId4">
            <a:extLst/>
          </a:blip>
          <a:stretch>
            <a:fillRect/>
          </a:stretch>
        </p:blipFill>
        <p:spPr>
          <a:xfrm>
            <a:off x="8387879" y="161833"/>
            <a:ext cx="7974225" cy="880488"/>
          </a:xfrm>
          <a:prstGeom prst="rect">
            <a:avLst/>
          </a:prstGeom>
          <a:ln w="12700">
            <a:miter lim="400000"/>
          </a:ln>
        </p:spPr>
      </p:pic>
      <p:sp>
        <p:nvSpPr>
          <p:cNvPr id="598" name="Shape 598"/>
          <p:cNvSpPr/>
          <p:nvPr/>
        </p:nvSpPr>
        <p:spPr>
          <a:xfrm>
            <a:off x="3489223" y="12254977"/>
            <a:ext cx="17405554" cy="9169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4400">
                <a:solidFill>
                  <a:srgbClr val="535353"/>
                </a:solidFill>
                <a:latin typeface="Proxima Nova Semibold"/>
                <a:ea typeface="Proxima Nova Semibold"/>
                <a:cs typeface="Proxima Nova Semibold"/>
                <a:sym typeface="Proxima Nova Semibold"/>
              </a:defRPr>
            </a:lvl1pPr>
          </a:lstStyle>
          <a:p>
            <a:r>
              <a:t>REAL USER DATA   |   HIGH IMPACT ITEMS  |   ITERATE LAUNCH PAD</a:t>
            </a:r>
          </a:p>
        </p:txBody>
      </p:sp>
      <p:pic>
        <p:nvPicPr>
          <p:cNvPr id="599" name="image2.png" descr="C:\Users\Keith\Desktop\Sprocket low-res for light backgrounds.png"/>
          <p:cNvPicPr>
            <a:picLocks noChangeAspect="1"/>
          </p:cNvPicPr>
          <p:nvPr/>
        </p:nvPicPr>
        <p:blipFill>
          <a:blip r:embed="rId5">
            <a:extLst/>
          </a:blip>
          <a:stretch>
            <a:fillRect/>
          </a:stretch>
        </p:blipFill>
        <p:spPr>
          <a:xfrm>
            <a:off x="22692590" y="12079965"/>
            <a:ext cx="1311222" cy="1455969"/>
          </a:xfrm>
          <a:prstGeom prst="rect">
            <a:avLst/>
          </a:prstGeom>
          <a:ln w="12700">
            <a:miter lim="400000"/>
          </a:ln>
        </p:spPr>
      </p:pic>
    </p:spTree>
  </p:cSld>
  <p:clrMapOvr>
    <a:masterClrMapping/>
  </p:clrMapOvr>
  <p:transition spd="slow">
    <p:fade/>
  </p:transition>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5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 grpId="1" animBg="1" advAuto="0"/>
      <p:bldP spid="598" grpId="2" animBg="1" advAuto="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3" name="7004634470_9d8ac91335_k (1).jpg"/>
          <p:cNvPicPr>
            <a:picLocks noChangeAspect="1"/>
          </p:cNvPicPr>
          <p:nvPr/>
        </p:nvPicPr>
        <p:blipFill>
          <a:blip r:embed="rId3">
            <a:extLst/>
          </a:blip>
          <a:stretch>
            <a:fillRect/>
          </a:stretch>
        </p:blipFill>
        <p:spPr>
          <a:xfrm>
            <a:off x="-55531" y="-1275126"/>
            <a:ext cx="24495062" cy="16266251"/>
          </a:xfrm>
          <a:prstGeom prst="rect">
            <a:avLst/>
          </a:prstGeom>
          <a:ln w="12700">
            <a:miter lim="400000"/>
          </a:ln>
        </p:spPr>
      </p:pic>
      <p:sp>
        <p:nvSpPr>
          <p:cNvPr id="604" name="Shape 604"/>
          <p:cNvSpPr/>
          <p:nvPr/>
        </p:nvSpPr>
        <p:spPr>
          <a:xfrm>
            <a:off x="20368848" y="13170744"/>
            <a:ext cx="3764535"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36019"/>
                  </a:solidFill>
                </a:uFill>
                <a:latin typeface="Proxima Nova Light"/>
                <a:ea typeface="Proxima Nova Light"/>
                <a:cs typeface="Proxima Nova Light"/>
                <a:sym typeface="Proxima Nova Light"/>
                <a:hlinkClick r:id="rId4"/>
              </a:defRPr>
            </a:lvl1pPr>
          </a:lstStyle>
          <a:p>
            <a:pPr>
              <a:defRPr>
                <a:uFillTx/>
              </a:defRPr>
            </a:pPr>
            <a:r>
              <a:rPr>
                <a:uFill>
                  <a:solidFill>
                    <a:srgbClr val="F36019"/>
                  </a:solidFill>
                </a:uFill>
                <a:hlinkClick r:id="rId4"/>
              </a:rPr>
              <a:t>FLICKER USER WADE MORGAN</a:t>
            </a:r>
          </a:p>
        </p:txBody>
      </p:sp>
      <p:pic>
        <p:nvPicPr>
          <p:cNvPr id="605" name="image1.png" descr="DarkBackground.png"/>
          <p:cNvPicPr>
            <a:picLocks noChangeAspect="1"/>
          </p:cNvPicPr>
          <p:nvPr/>
        </p:nvPicPr>
        <p:blipFill>
          <a:blip r:embed="rId5">
            <a:alphaModFix amt="94170"/>
            <a:extLst/>
          </a:blip>
          <a:srcRect t="62671" b="9969"/>
          <a:stretch>
            <a:fillRect/>
          </a:stretch>
        </p:blipFill>
        <p:spPr>
          <a:xfrm>
            <a:off x="-2253" y="10457819"/>
            <a:ext cx="24388506" cy="2328684"/>
          </a:xfrm>
          <a:prstGeom prst="rect">
            <a:avLst/>
          </a:prstGeom>
          <a:ln w="12700">
            <a:miter lim="400000"/>
          </a:ln>
        </p:spPr>
      </p:pic>
      <p:sp>
        <p:nvSpPr>
          <p:cNvPr id="606" name="Shape 606"/>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Too many options with little direction.</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xmlns:p14="http://schemas.microsoft.com/office/powerpoint/2010/mai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 name="The-British-expedition.jpg"/>
          <p:cNvPicPr>
            <a:picLocks noChangeAspect="1"/>
          </p:cNvPicPr>
          <p:nvPr/>
        </p:nvPicPr>
        <p:blipFill>
          <a:blip r:embed="rId3">
            <a:extLst/>
          </a:blip>
          <a:stretch>
            <a:fillRect/>
          </a:stretch>
        </p:blipFill>
        <p:spPr>
          <a:xfrm>
            <a:off x="-30284" y="-115911"/>
            <a:ext cx="24444568" cy="16256632"/>
          </a:xfrm>
          <a:prstGeom prst="rect">
            <a:avLst/>
          </a:prstGeom>
          <a:ln w="12700">
            <a:miter lim="400000"/>
          </a:ln>
        </p:spPr>
      </p:pic>
      <p:sp>
        <p:nvSpPr>
          <p:cNvPr id="263" name="Shape 263"/>
          <p:cNvSpPr/>
          <p:nvPr/>
        </p:nvSpPr>
        <p:spPr>
          <a:xfrm>
            <a:off x="21676382" y="13235925"/>
            <a:ext cx="2600212"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FFFFF"/>
                  </a:solidFill>
                </a:uFill>
                <a:latin typeface="Calibri"/>
                <a:ea typeface="Calibri"/>
                <a:cs typeface="Calibri"/>
                <a:sym typeface="Calibri"/>
                <a:hlinkClick r:id="rId4"/>
              </a:defRPr>
            </a:lvl1pPr>
          </a:lstStyle>
          <a:p>
            <a:pPr>
              <a:defRPr>
                <a:uFillTx/>
              </a:defRPr>
            </a:pPr>
            <a:r>
              <a:rPr>
                <a:uFill>
                  <a:solidFill>
                    <a:srgbClr val="FFFFFF"/>
                  </a:solidFill>
                </a:uFill>
                <a:hlinkClick r:id="rId4"/>
              </a:rPr>
              <a:t>MIRROR.CO.UK IMAGE</a:t>
            </a:r>
          </a:p>
        </p:txBody>
      </p:sp>
      <p:pic>
        <p:nvPicPr>
          <p:cNvPr id="264" name="image1.png" descr="DarkBackground.png"/>
          <p:cNvPicPr>
            <a:picLocks noChangeAspect="1"/>
          </p:cNvPicPr>
          <p:nvPr/>
        </p:nvPicPr>
        <p:blipFill>
          <a:blip r:embed="rId5">
            <a:alphaModFix amt="84000"/>
            <a:extLst/>
          </a:blip>
          <a:srcRect t="62671" b="9969"/>
          <a:stretch>
            <a:fillRect/>
          </a:stretch>
        </p:blipFill>
        <p:spPr>
          <a:xfrm>
            <a:off x="-2253" y="10457819"/>
            <a:ext cx="24388506" cy="2328684"/>
          </a:xfrm>
          <a:prstGeom prst="rect">
            <a:avLst/>
          </a:prstGeom>
          <a:ln w="12700">
            <a:miter lim="400000"/>
          </a:ln>
        </p:spPr>
      </p:pic>
      <p:sp>
        <p:nvSpPr>
          <p:cNvPr id="265" name="Shape 265"/>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Build a team of experts.</a:t>
            </a:r>
          </a:p>
        </p:txBody>
      </p:sp>
    </p:spTree>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0" name="GDD-Methodology-ContinuousImprove-NoText.png"/>
          <p:cNvPicPr>
            <a:picLocks noChangeAspect="1"/>
          </p:cNvPicPr>
          <p:nvPr/>
        </p:nvPicPr>
        <p:blipFill>
          <a:blip r:embed="rId3">
            <a:extLst/>
          </a:blip>
          <a:stretch>
            <a:fillRect/>
          </a:stretch>
        </p:blipFill>
        <p:spPr>
          <a:xfrm>
            <a:off x="-3414050" y="1286396"/>
            <a:ext cx="18829019" cy="12554211"/>
          </a:xfrm>
          <a:prstGeom prst="rect">
            <a:avLst/>
          </a:prstGeom>
          <a:ln w="12700">
            <a:miter lim="400000"/>
          </a:ln>
        </p:spPr>
      </p:pic>
      <p:sp>
        <p:nvSpPr>
          <p:cNvPr id="611" name="Shape 611"/>
          <p:cNvSpPr/>
          <p:nvPr/>
        </p:nvSpPr>
        <p:spPr>
          <a:xfrm>
            <a:off x="1601941" y="2432344"/>
            <a:ext cx="8797037"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lnSpc>
                <a:spcPct val="120000"/>
              </a:lnSpc>
              <a:defRPr b="1">
                <a:solidFill>
                  <a:srgbClr val="FFFFFF"/>
                </a:solidFill>
                <a:latin typeface="ProximaNova-Bold"/>
                <a:ea typeface="ProximaNova-Bold"/>
                <a:cs typeface="ProximaNova-Bold"/>
                <a:sym typeface="ProximaNova-Bold"/>
              </a:defRPr>
            </a:lvl1pPr>
          </a:lstStyle>
          <a:p>
            <a:r>
              <a:t>CONTINUOUS IMPROVEMENT</a:t>
            </a:r>
          </a:p>
        </p:txBody>
      </p:sp>
      <p:sp>
        <p:nvSpPr>
          <p:cNvPr id="612" name="Shape 612"/>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613" name="GDD-Logo-text-WHITE-SMALL.png"/>
          <p:cNvPicPr>
            <a:picLocks noChangeAspect="1"/>
          </p:cNvPicPr>
          <p:nvPr/>
        </p:nvPicPr>
        <p:blipFill>
          <a:blip r:embed="rId4">
            <a:extLst/>
          </a:blip>
          <a:stretch>
            <a:fillRect/>
          </a:stretch>
        </p:blipFill>
        <p:spPr>
          <a:xfrm>
            <a:off x="8387879" y="161833"/>
            <a:ext cx="7974225" cy="880488"/>
          </a:xfrm>
          <a:prstGeom prst="rect">
            <a:avLst/>
          </a:prstGeom>
          <a:ln w="12700">
            <a:miter lim="400000"/>
          </a:ln>
        </p:spPr>
      </p:pic>
      <p:sp>
        <p:nvSpPr>
          <p:cNvPr id="614" name="Shape 614"/>
          <p:cNvSpPr/>
          <p:nvPr/>
        </p:nvSpPr>
        <p:spPr>
          <a:xfrm>
            <a:off x="12818013" y="3609765"/>
            <a:ext cx="10094829" cy="352171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50000"/>
              </a:lnSpc>
              <a:defRPr sz="7200" b="1">
                <a:solidFill>
                  <a:srgbClr val="535353"/>
                </a:solidFill>
                <a:latin typeface="ProximaNova-Bold"/>
                <a:ea typeface="ProximaNova-Bold"/>
                <a:cs typeface="ProximaNova-Bold"/>
                <a:sym typeface="ProximaNova-Bold"/>
              </a:defRPr>
            </a:pPr>
            <a:r>
              <a:t>WEBSITE HIERARCHY</a:t>
            </a:r>
          </a:p>
          <a:p>
            <a:pPr>
              <a:lnSpc>
                <a:spcPct val="120000"/>
              </a:lnSpc>
              <a:defRPr>
                <a:solidFill>
                  <a:srgbClr val="535353"/>
                </a:solidFill>
                <a:latin typeface="Proxima Nova Light"/>
                <a:ea typeface="Proxima Nova Light"/>
                <a:cs typeface="Proxima Nova Light"/>
                <a:sym typeface="Proxima Nova Light"/>
              </a:defRPr>
            </a:pPr>
            <a:r>
              <a:t>A roadmap to follow for building a peak performing site.</a:t>
            </a:r>
          </a:p>
        </p:txBody>
      </p:sp>
      <p:sp>
        <p:nvSpPr>
          <p:cNvPr id="615" name="Shape 615"/>
          <p:cNvSpPr/>
          <p:nvPr/>
        </p:nvSpPr>
        <p:spPr>
          <a:xfrm>
            <a:off x="12818013" y="7751264"/>
            <a:ext cx="8848959" cy="3190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marL="534736" indent="-534736">
              <a:lnSpc>
                <a:spcPct val="150000"/>
              </a:lnSpc>
              <a:buSzPct val="100000"/>
              <a:buChar char="•"/>
              <a:defRPr>
                <a:solidFill>
                  <a:srgbClr val="535353"/>
                </a:solidFill>
                <a:latin typeface="Proxima Nova Light"/>
                <a:ea typeface="Proxima Nova Light"/>
                <a:cs typeface="Proxima Nova Light"/>
                <a:sym typeface="Proxima Nova Light"/>
              </a:defRPr>
            </a:pPr>
            <a:r>
              <a:t>Provide focus</a:t>
            </a:r>
          </a:p>
          <a:p>
            <a:pPr marL="534736" indent="-534736">
              <a:lnSpc>
                <a:spcPct val="150000"/>
              </a:lnSpc>
              <a:buSzPct val="100000"/>
              <a:buChar char="•"/>
              <a:defRPr>
                <a:solidFill>
                  <a:srgbClr val="535353"/>
                </a:solidFill>
                <a:latin typeface="Proxima Nova Light"/>
                <a:ea typeface="Proxima Nova Light"/>
                <a:cs typeface="Proxima Nova Light"/>
                <a:sym typeface="Proxima Nova Light"/>
              </a:defRPr>
            </a:pPr>
            <a:r>
              <a:t>Clear expectations</a:t>
            </a:r>
          </a:p>
          <a:p>
            <a:pPr marL="534736" indent="-534736">
              <a:lnSpc>
                <a:spcPct val="150000"/>
              </a:lnSpc>
              <a:buSzPct val="100000"/>
              <a:buChar char="•"/>
              <a:defRPr>
                <a:solidFill>
                  <a:srgbClr val="535353"/>
                </a:solidFill>
                <a:latin typeface="Proxima Nova Light"/>
                <a:ea typeface="Proxima Nova Light"/>
                <a:cs typeface="Proxima Nova Light"/>
                <a:sym typeface="Proxima Nova Light"/>
              </a:defRPr>
            </a:pPr>
            <a:r>
              <a:t>Measure progress to goals</a:t>
            </a:r>
          </a:p>
        </p:txBody>
      </p:sp>
      <p:pic>
        <p:nvPicPr>
          <p:cNvPr id="616" name="image2.png" descr="C:\Users\Keith\Desktop\Sprocket low-res for light backgrounds.png"/>
          <p:cNvPicPr>
            <a:picLocks noChangeAspect="1"/>
          </p:cNvPicPr>
          <p:nvPr/>
        </p:nvPicPr>
        <p:blipFill>
          <a:blip r:embed="rId5">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6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615">
                                            <p:bg/>
                                          </p:spTgt>
                                        </p:tgtEl>
                                        <p:attrNameLst>
                                          <p:attrName>style.visibility</p:attrName>
                                        </p:attrNameLst>
                                      </p:cBhvr>
                                      <p:to>
                                        <p:strVal val="visible"/>
                                      </p:to>
                                    </p:set>
                                  </p:childTnLst>
                                </p:cTn>
                              </p:par>
                              <p:par>
                                <p:cTn id="11" presetID="1" presetClass="entr" presetSubtype="0" fill="hold" grpId="2" nodeType="withEffect">
                                  <p:stCondLst>
                                    <p:cond delay="0"/>
                                  </p:stCondLst>
                                  <p:iterate>
                                    <p:tmAbs val="0"/>
                                  </p:iterate>
                                  <p:childTnLst>
                                    <p:set>
                                      <p:cBhvr>
                                        <p:cTn id="12" fill="hold"/>
                                        <p:tgtEl>
                                          <p:spTgt spid="61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2" nodeType="clickEffect">
                                  <p:stCondLst>
                                    <p:cond delay="0"/>
                                  </p:stCondLst>
                                  <p:iterate>
                                    <p:tmAbs val="0"/>
                                  </p:iterate>
                                  <p:childTnLst>
                                    <p:set>
                                      <p:cBhvr>
                                        <p:cTn id="16" fill="hold"/>
                                        <p:tgtEl>
                                          <p:spTgt spid="61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2" nodeType="clickEffect">
                                  <p:stCondLst>
                                    <p:cond delay="0"/>
                                  </p:stCondLst>
                                  <p:iterate>
                                    <p:tmAbs val="0"/>
                                  </p:iterate>
                                  <p:childTnLst>
                                    <p:set>
                                      <p:cBhvr>
                                        <p:cTn id="20" fill="hold"/>
                                        <p:tgtEl>
                                          <p:spTgt spid="6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 grpId="1" animBg="1" advAuto="0"/>
      <p:bldP spid="615" grpId="2" build="p" bldLvl="5" animBg="1" advAuto="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0" name="GDD-Methodology-ContinuousImprove-NoText.png"/>
          <p:cNvPicPr>
            <a:picLocks noChangeAspect="1"/>
          </p:cNvPicPr>
          <p:nvPr/>
        </p:nvPicPr>
        <p:blipFill>
          <a:blip r:embed="rId3">
            <a:extLst/>
          </a:blip>
          <a:stretch>
            <a:fillRect/>
          </a:stretch>
        </p:blipFill>
        <p:spPr>
          <a:xfrm>
            <a:off x="-3414050" y="1286396"/>
            <a:ext cx="18829019" cy="12554211"/>
          </a:xfrm>
          <a:prstGeom prst="rect">
            <a:avLst/>
          </a:prstGeom>
          <a:ln w="12700">
            <a:miter lim="400000"/>
          </a:ln>
        </p:spPr>
      </p:pic>
      <p:sp>
        <p:nvSpPr>
          <p:cNvPr id="621" name="Shape 621"/>
          <p:cNvSpPr/>
          <p:nvPr/>
        </p:nvSpPr>
        <p:spPr>
          <a:xfrm>
            <a:off x="1783311" y="12168375"/>
            <a:ext cx="8434298" cy="819574"/>
          </a:xfrm>
          <a:prstGeom prst="rect">
            <a:avLst/>
          </a:prstGeom>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Promoters</a:t>
            </a:r>
          </a:p>
        </p:txBody>
      </p:sp>
      <p:sp>
        <p:nvSpPr>
          <p:cNvPr id="622" name="Shape 622"/>
          <p:cNvSpPr/>
          <p:nvPr/>
        </p:nvSpPr>
        <p:spPr>
          <a:xfrm>
            <a:off x="1783311" y="11011992"/>
            <a:ext cx="8434298" cy="819574"/>
          </a:xfrm>
          <a:prstGeom prst="rect">
            <a:avLst/>
          </a:prstGeom>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Assets</a:t>
            </a:r>
          </a:p>
        </p:txBody>
      </p:sp>
      <p:sp>
        <p:nvSpPr>
          <p:cNvPr id="623" name="Shape 623"/>
          <p:cNvSpPr/>
          <p:nvPr/>
        </p:nvSpPr>
        <p:spPr>
          <a:xfrm>
            <a:off x="1783311" y="9906409"/>
            <a:ext cx="8434298" cy="819574"/>
          </a:xfrm>
          <a:prstGeom prst="rect">
            <a:avLst/>
          </a:prstGeom>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Personalization</a:t>
            </a:r>
          </a:p>
        </p:txBody>
      </p:sp>
      <p:sp>
        <p:nvSpPr>
          <p:cNvPr id="624" name="Shape 624"/>
          <p:cNvSpPr/>
          <p:nvPr/>
        </p:nvSpPr>
        <p:spPr>
          <a:xfrm>
            <a:off x="1783311" y="8800827"/>
            <a:ext cx="8434298" cy="819574"/>
          </a:xfrm>
          <a:prstGeom prst="rect">
            <a:avLst/>
          </a:prstGeom>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Stickiness</a:t>
            </a:r>
          </a:p>
        </p:txBody>
      </p:sp>
      <p:sp>
        <p:nvSpPr>
          <p:cNvPr id="625" name="Shape 625"/>
          <p:cNvSpPr/>
          <p:nvPr/>
        </p:nvSpPr>
        <p:spPr>
          <a:xfrm>
            <a:off x="1783311" y="7661378"/>
            <a:ext cx="8434298" cy="819574"/>
          </a:xfrm>
          <a:prstGeom prst="rect">
            <a:avLst/>
          </a:prstGeom>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600">
                <a:solidFill>
                  <a:srgbClr val="FFFFFF"/>
                </a:solidFill>
                <a:latin typeface="Proxima Nova Semibold"/>
                <a:ea typeface="Proxima Nova Semibold"/>
                <a:cs typeface="Proxima Nova Semibold"/>
                <a:sym typeface="Proxima Nova Semibold"/>
              </a:defRPr>
            </a:lvl1pPr>
          </a:lstStyle>
          <a:p>
            <a:r>
              <a:t>Conversion Rate Optimization</a:t>
            </a:r>
          </a:p>
        </p:txBody>
      </p:sp>
      <p:sp>
        <p:nvSpPr>
          <p:cNvPr id="626" name="Shape 626"/>
          <p:cNvSpPr/>
          <p:nvPr/>
        </p:nvSpPr>
        <p:spPr>
          <a:xfrm>
            <a:off x="1783311" y="6521928"/>
            <a:ext cx="8434298" cy="860979"/>
          </a:xfrm>
          <a:prstGeom prst="rect">
            <a:avLst/>
          </a:prstGeom>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600">
                <a:solidFill>
                  <a:srgbClr val="FFFFFF"/>
                </a:solidFill>
                <a:latin typeface="Proxima Nova Semibold"/>
                <a:ea typeface="Proxima Nova Semibold"/>
                <a:cs typeface="Proxima Nova Semibold"/>
                <a:sym typeface="Proxima Nova Semibold"/>
              </a:defRPr>
            </a:lvl1pPr>
          </a:lstStyle>
          <a:p>
            <a:r>
              <a:t>Usability</a:t>
            </a:r>
          </a:p>
        </p:txBody>
      </p:sp>
      <p:sp>
        <p:nvSpPr>
          <p:cNvPr id="627" name="Shape 627"/>
          <p:cNvSpPr/>
          <p:nvPr/>
        </p:nvSpPr>
        <p:spPr>
          <a:xfrm>
            <a:off x="1783311" y="5416345"/>
            <a:ext cx="8434298" cy="819575"/>
          </a:xfrm>
          <a:prstGeom prst="rect">
            <a:avLst/>
          </a:prstGeom>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Value</a:t>
            </a:r>
          </a:p>
        </p:txBody>
      </p:sp>
      <p:sp>
        <p:nvSpPr>
          <p:cNvPr id="628" name="Shape 628"/>
          <p:cNvSpPr/>
          <p:nvPr/>
        </p:nvSpPr>
        <p:spPr>
          <a:xfrm>
            <a:off x="1783311" y="4284434"/>
            <a:ext cx="8434298" cy="819574"/>
          </a:xfrm>
          <a:prstGeom prst="rect">
            <a:avLst/>
          </a:prstGeom>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Audience</a:t>
            </a:r>
          </a:p>
        </p:txBody>
      </p:sp>
      <p:sp>
        <p:nvSpPr>
          <p:cNvPr id="629" name="Shape 629"/>
          <p:cNvSpPr/>
          <p:nvPr/>
        </p:nvSpPr>
        <p:spPr>
          <a:xfrm>
            <a:off x="1601941" y="2432344"/>
            <a:ext cx="8797037"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lnSpc>
                <a:spcPct val="120000"/>
              </a:lnSpc>
              <a:defRPr b="1">
                <a:solidFill>
                  <a:srgbClr val="FFFFFF"/>
                </a:solidFill>
                <a:latin typeface="ProximaNova-Bold"/>
                <a:ea typeface="ProximaNova-Bold"/>
                <a:cs typeface="ProximaNova-Bold"/>
                <a:sym typeface="ProximaNova-Bold"/>
              </a:defRPr>
            </a:lvl1pPr>
          </a:lstStyle>
          <a:p>
            <a:r>
              <a:t>CONTINUOUS IMPROVEMENT</a:t>
            </a:r>
          </a:p>
        </p:txBody>
      </p:sp>
      <p:sp>
        <p:nvSpPr>
          <p:cNvPr id="630" name="Shape 630"/>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631" name="GDD-Logo-text-WHITE-SMALL.png"/>
          <p:cNvPicPr>
            <a:picLocks noChangeAspect="1"/>
          </p:cNvPicPr>
          <p:nvPr/>
        </p:nvPicPr>
        <p:blipFill>
          <a:blip r:embed="rId4">
            <a:extLst/>
          </a:blip>
          <a:stretch>
            <a:fillRect/>
          </a:stretch>
        </p:blipFill>
        <p:spPr>
          <a:xfrm>
            <a:off x="8387879" y="161833"/>
            <a:ext cx="7974225" cy="880488"/>
          </a:xfrm>
          <a:prstGeom prst="rect">
            <a:avLst/>
          </a:prstGeom>
          <a:ln w="12700">
            <a:miter lim="400000"/>
          </a:ln>
        </p:spPr>
      </p:pic>
      <p:sp>
        <p:nvSpPr>
          <p:cNvPr id="632" name="Shape 632"/>
          <p:cNvSpPr/>
          <p:nvPr/>
        </p:nvSpPr>
        <p:spPr>
          <a:xfrm>
            <a:off x="12818013" y="3609765"/>
            <a:ext cx="10094829" cy="352171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50000"/>
              </a:lnSpc>
              <a:defRPr sz="7200" b="1">
                <a:solidFill>
                  <a:srgbClr val="535353"/>
                </a:solidFill>
                <a:latin typeface="ProximaNova-Bold"/>
                <a:ea typeface="ProximaNova-Bold"/>
                <a:cs typeface="ProximaNova-Bold"/>
                <a:sym typeface="ProximaNova-Bold"/>
              </a:defRPr>
            </a:pPr>
            <a:r>
              <a:t>WEBSITE HIERARCHY</a:t>
            </a:r>
          </a:p>
          <a:p>
            <a:pPr>
              <a:lnSpc>
                <a:spcPct val="120000"/>
              </a:lnSpc>
              <a:defRPr>
                <a:solidFill>
                  <a:srgbClr val="535353"/>
                </a:solidFill>
                <a:latin typeface="Proxima Nova Light"/>
                <a:ea typeface="Proxima Nova Light"/>
                <a:cs typeface="Proxima Nova Light"/>
                <a:sym typeface="Proxima Nova Light"/>
              </a:defRPr>
            </a:pPr>
            <a:r>
              <a:t>A roadmap to follow for building a peak performing site.</a:t>
            </a:r>
          </a:p>
        </p:txBody>
      </p:sp>
      <p:sp>
        <p:nvSpPr>
          <p:cNvPr id="633" name="Shape 633"/>
          <p:cNvSpPr/>
          <p:nvPr/>
        </p:nvSpPr>
        <p:spPr>
          <a:xfrm>
            <a:off x="12818013" y="7751264"/>
            <a:ext cx="8848959" cy="3190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marL="534736" indent="-534736">
              <a:lnSpc>
                <a:spcPct val="150000"/>
              </a:lnSpc>
              <a:buSzPct val="100000"/>
              <a:buChar char="•"/>
              <a:defRPr>
                <a:solidFill>
                  <a:srgbClr val="535353"/>
                </a:solidFill>
                <a:latin typeface="Proxima Nova Light"/>
                <a:ea typeface="Proxima Nova Light"/>
                <a:cs typeface="Proxima Nova Light"/>
                <a:sym typeface="Proxima Nova Light"/>
              </a:defRPr>
            </a:pPr>
            <a:r>
              <a:t>Provide focus</a:t>
            </a:r>
          </a:p>
          <a:p>
            <a:pPr marL="534736" indent="-534736">
              <a:lnSpc>
                <a:spcPct val="150000"/>
              </a:lnSpc>
              <a:buSzPct val="100000"/>
              <a:buChar char="•"/>
              <a:defRPr>
                <a:solidFill>
                  <a:srgbClr val="535353"/>
                </a:solidFill>
                <a:latin typeface="Proxima Nova Light"/>
                <a:ea typeface="Proxima Nova Light"/>
                <a:cs typeface="Proxima Nova Light"/>
                <a:sym typeface="Proxima Nova Light"/>
              </a:defRPr>
            </a:pPr>
            <a:r>
              <a:t>Clear expectations</a:t>
            </a:r>
          </a:p>
          <a:p>
            <a:pPr marL="534736" indent="-534736">
              <a:lnSpc>
                <a:spcPct val="150000"/>
              </a:lnSpc>
              <a:buSzPct val="100000"/>
              <a:buChar char="•"/>
              <a:defRPr>
                <a:solidFill>
                  <a:srgbClr val="535353"/>
                </a:solidFill>
                <a:latin typeface="Proxima Nova Light"/>
                <a:ea typeface="Proxima Nova Light"/>
                <a:cs typeface="Proxima Nova Light"/>
                <a:sym typeface="Proxima Nova Light"/>
              </a:defRPr>
            </a:pPr>
            <a:r>
              <a:t>Measure progress to goals</a:t>
            </a:r>
          </a:p>
        </p:txBody>
      </p:sp>
      <p:pic>
        <p:nvPicPr>
          <p:cNvPr id="634" name="image2.png" descr="C:\Users\Keith\Desktop\Sprocket low-res for light backgrounds.png"/>
          <p:cNvPicPr>
            <a:picLocks noChangeAspect="1"/>
          </p:cNvPicPr>
          <p:nvPr/>
        </p:nvPicPr>
        <p:blipFill>
          <a:blip r:embed="rId5">
            <a:extLst/>
          </a:blip>
          <a:stretch>
            <a:fillRect/>
          </a:stretch>
        </p:blipFill>
        <p:spPr>
          <a:xfrm>
            <a:off x="22692590" y="12079965"/>
            <a:ext cx="1311222" cy="1455969"/>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6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6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6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4" nodeType="clickEffect">
                                  <p:stCondLst>
                                    <p:cond delay="0"/>
                                  </p:stCondLst>
                                  <p:iterate>
                                    <p:tmAbs val="0"/>
                                  </p:iterate>
                                  <p:childTnLst>
                                    <p:set>
                                      <p:cBhvr>
                                        <p:cTn id="18" fill="hold"/>
                                        <p:tgtEl>
                                          <p:spTgt spid="6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5" nodeType="clickEffect">
                                  <p:stCondLst>
                                    <p:cond delay="0"/>
                                  </p:stCondLst>
                                  <p:iterate>
                                    <p:tmAbs val="0"/>
                                  </p:iterate>
                                  <p:childTnLst>
                                    <p:set>
                                      <p:cBhvr>
                                        <p:cTn id="22" fill="hold"/>
                                        <p:tgtEl>
                                          <p:spTgt spid="6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6" nodeType="clickEffect">
                                  <p:stCondLst>
                                    <p:cond delay="0"/>
                                  </p:stCondLst>
                                  <p:iterate>
                                    <p:tmAbs val="0"/>
                                  </p:iterate>
                                  <p:childTnLst>
                                    <p:set>
                                      <p:cBhvr>
                                        <p:cTn id="26" fill="hold"/>
                                        <p:tgtEl>
                                          <p:spTgt spid="6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7" nodeType="clickEffect">
                                  <p:stCondLst>
                                    <p:cond delay="0"/>
                                  </p:stCondLst>
                                  <p:iterate>
                                    <p:tmAbs val="0"/>
                                  </p:iterate>
                                  <p:childTnLst>
                                    <p:set>
                                      <p:cBhvr>
                                        <p:cTn id="30" fill="hold"/>
                                        <p:tgtEl>
                                          <p:spTgt spid="6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8" nodeType="clickEffect">
                                  <p:stCondLst>
                                    <p:cond delay="0"/>
                                  </p:stCondLst>
                                  <p:iterate>
                                    <p:tmAbs val="0"/>
                                  </p:iterate>
                                  <p:childTnLst>
                                    <p:set>
                                      <p:cBhvr>
                                        <p:cTn id="34" fill="hold"/>
                                        <p:tgtEl>
                                          <p:spTgt spid="6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1" grpId="8" animBg="1" advAuto="0"/>
      <p:bldP spid="622" grpId="7" animBg="1" advAuto="0"/>
      <p:bldP spid="623" grpId="6" animBg="1" advAuto="0"/>
      <p:bldP spid="624" grpId="5" animBg="1" advAuto="0"/>
      <p:bldP spid="625" grpId="4" animBg="1" advAuto="0"/>
      <p:bldP spid="626" grpId="3" animBg="1" advAuto="0"/>
      <p:bldP spid="627" grpId="2" animBg="1" advAuto="0"/>
      <p:bldP spid="628" grpId="1" animBg="1" advAuto="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8" name="photo-1454678842574-fae5deffe2d5.jpg"/>
          <p:cNvPicPr>
            <a:picLocks noChangeAspect="1"/>
          </p:cNvPicPr>
          <p:nvPr/>
        </p:nvPicPr>
        <p:blipFill>
          <a:blip r:embed="rId3">
            <a:extLst/>
          </a:blip>
          <a:stretch>
            <a:fillRect/>
          </a:stretch>
        </p:blipFill>
        <p:spPr>
          <a:xfrm>
            <a:off x="-31222" y="-2456682"/>
            <a:ext cx="24446444" cy="16297630"/>
          </a:xfrm>
          <a:prstGeom prst="rect">
            <a:avLst/>
          </a:prstGeom>
          <a:ln w="12700">
            <a:miter lim="400000"/>
          </a:ln>
        </p:spPr>
      </p:pic>
      <p:sp>
        <p:nvSpPr>
          <p:cNvPr id="639" name="Shape 639"/>
          <p:cNvSpPr/>
          <p:nvPr/>
        </p:nvSpPr>
        <p:spPr>
          <a:xfrm>
            <a:off x="19911113" y="13136880"/>
            <a:ext cx="4168903"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36019"/>
                  </a:solidFill>
                </a:uFill>
                <a:latin typeface="Proxima Nova Light"/>
                <a:ea typeface="Proxima Nova Light"/>
                <a:cs typeface="Proxima Nova Light"/>
                <a:sym typeface="Proxima Nova Light"/>
                <a:hlinkClick r:id="rId4"/>
              </a:defRPr>
            </a:lvl1pPr>
          </a:lstStyle>
          <a:p>
            <a:pPr>
              <a:defRPr>
                <a:uFillTx/>
              </a:defRPr>
            </a:pPr>
            <a:r>
              <a:rPr>
                <a:uFill>
                  <a:solidFill>
                    <a:srgbClr val="F36019"/>
                  </a:solidFill>
                </a:uFill>
                <a:hlinkClick r:id="rId4"/>
              </a:rPr>
              <a:t>UNSPLASH USER PIERRE ROUGIER</a:t>
            </a:r>
          </a:p>
        </p:txBody>
      </p:sp>
      <p:pic>
        <p:nvPicPr>
          <p:cNvPr id="640" name="image1.png" descr="DarkBackground.png"/>
          <p:cNvPicPr>
            <a:picLocks noChangeAspect="1"/>
          </p:cNvPicPr>
          <p:nvPr/>
        </p:nvPicPr>
        <p:blipFill>
          <a:blip r:embed="rId5">
            <a:alphaModFix amt="94170"/>
            <a:extLst/>
          </a:blip>
          <a:srcRect t="62671" b="9969"/>
          <a:stretch>
            <a:fillRect/>
          </a:stretch>
        </p:blipFill>
        <p:spPr>
          <a:xfrm>
            <a:off x="-2253" y="10457819"/>
            <a:ext cx="24388506" cy="2328684"/>
          </a:xfrm>
          <a:prstGeom prst="rect">
            <a:avLst/>
          </a:prstGeom>
          <a:ln w="12700">
            <a:miter lim="400000"/>
          </a:ln>
        </p:spPr>
      </p:pic>
      <p:sp>
        <p:nvSpPr>
          <p:cNvPr id="641" name="Shape 641"/>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The continuous improvement cycle</a:t>
            </a: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 name="GDD-Methodology-ContinuousImprove-NoText.png"/>
          <p:cNvPicPr>
            <a:picLocks noChangeAspect="1"/>
          </p:cNvPicPr>
          <p:nvPr/>
        </p:nvPicPr>
        <p:blipFill>
          <a:blip r:embed="rId3">
            <a:extLst/>
          </a:blip>
          <a:stretch>
            <a:fillRect/>
          </a:stretch>
        </p:blipFill>
        <p:spPr>
          <a:xfrm>
            <a:off x="-3414050" y="1286396"/>
            <a:ext cx="18829019" cy="12554211"/>
          </a:xfrm>
          <a:prstGeom prst="rect">
            <a:avLst/>
          </a:prstGeom>
          <a:ln w="12700">
            <a:miter lim="400000"/>
          </a:ln>
        </p:spPr>
      </p:pic>
      <p:sp>
        <p:nvSpPr>
          <p:cNvPr id="646" name="Shape 646"/>
          <p:cNvSpPr/>
          <p:nvPr/>
        </p:nvSpPr>
        <p:spPr>
          <a:xfrm>
            <a:off x="1783311" y="12168375"/>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Promoters</a:t>
            </a:r>
          </a:p>
        </p:txBody>
      </p:sp>
      <p:sp>
        <p:nvSpPr>
          <p:cNvPr id="647" name="Shape 647"/>
          <p:cNvSpPr/>
          <p:nvPr/>
        </p:nvSpPr>
        <p:spPr>
          <a:xfrm>
            <a:off x="1783311" y="11011992"/>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Assets</a:t>
            </a:r>
          </a:p>
        </p:txBody>
      </p:sp>
      <p:sp>
        <p:nvSpPr>
          <p:cNvPr id="648" name="Shape 648"/>
          <p:cNvSpPr/>
          <p:nvPr/>
        </p:nvSpPr>
        <p:spPr>
          <a:xfrm>
            <a:off x="1783311" y="9906409"/>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Personalization</a:t>
            </a:r>
          </a:p>
        </p:txBody>
      </p:sp>
      <p:sp>
        <p:nvSpPr>
          <p:cNvPr id="649" name="Shape 649"/>
          <p:cNvSpPr/>
          <p:nvPr/>
        </p:nvSpPr>
        <p:spPr>
          <a:xfrm>
            <a:off x="1783311" y="8800827"/>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Stickiness</a:t>
            </a:r>
          </a:p>
        </p:txBody>
      </p:sp>
      <p:sp>
        <p:nvSpPr>
          <p:cNvPr id="650" name="Shape 650"/>
          <p:cNvSpPr/>
          <p:nvPr/>
        </p:nvSpPr>
        <p:spPr>
          <a:xfrm>
            <a:off x="1783311" y="7661378"/>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Conversion Rate Optimization</a:t>
            </a:r>
          </a:p>
        </p:txBody>
      </p:sp>
      <p:sp>
        <p:nvSpPr>
          <p:cNvPr id="651" name="Shape 651"/>
          <p:cNvSpPr/>
          <p:nvPr/>
        </p:nvSpPr>
        <p:spPr>
          <a:xfrm>
            <a:off x="1783311" y="6521928"/>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Usability</a:t>
            </a:r>
          </a:p>
        </p:txBody>
      </p:sp>
      <p:sp>
        <p:nvSpPr>
          <p:cNvPr id="652" name="Shape 652"/>
          <p:cNvSpPr/>
          <p:nvPr/>
        </p:nvSpPr>
        <p:spPr>
          <a:xfrm>
            <a:off x="1783311" y="5416345"/>
            <a:ext cx="8434298" cy="819575"/>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Value</a:t>
            </a:r>
          </a:p>
        </p:txBody>
      </p:sp>
      <p:sp>
        <p:nvSpPr>
          <p:cNvPr id="653" name="Shape 653"/>
          <p:cNvSpPr/>
          <p:nvPr/>
        </p:nvSpPr>
        <p:spPr>
          <a:xfrm>
            <a:off x="1783311" y="4284434"/>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Audience</a:t>
            </a:r>
          </a:p>
        </p:txBody>
      </p:sp>
      <p:sp>
        <p:nvSpPr>
          <p:cNvPr id="654" name="Shape 654"/>
          <p:cNvSpPr/>
          <p:nvPr/>
        </p:nvSpPr>
        <p:spPr>
          <a:xfrm>
            <a:off x="1601941" y="2432344"/>
            <a:ext cx="8797037"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lnSpc>
                <a:spcPct val="120000"/>
              </a:lnSpc>
              <a:defRPr b="1">
                <a:solidFill>
                  <a:srgbClr val="FFFFFF"/>
                </a:solidFill>
                <a:latin typeface="ProximaNova-Bold"/>
                <a:ea typeface="ProximaNova-Bold"/>
                <a:cs typeface="ProximaNova-Bold"/>
                <a:sym typeface="ProximaNova-Bold"/>
              </a:defRPr>
            </a:lvl1pPr>
          </a:lstStyle>
          <a:p>
            <a:r>
              <a:t>CONTINUOUS IMPROVEMENT</a:t>
            </a:r>
          </a:p>
        </p:txBody>
      </p:sp>
      <p:sp>
        <p:nvSpPr>
          <p:cNvPr id="655" name="Shape 655"/>
          <p:cNvSpPr/>
          <p:nvPr/>
        </p:nvSpPr>
        <p:spPr>
          <a:xfrm>
            <a:off x="1374303" y="3343430"/>
            <a:ext cx="1343813"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PLAN</a:t>
            </a:r>
          </a:p>
        </p:txBody>
      </p:sp>
      <p:sp>
        <p:nvSpPr>
          <p:cNvPr id="656" name="Shape 656"/>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657" name="GDD-Logo-text-WHITE-SMALL.png"/>
          <p:cNvPicPr>
            <a:picLocks noChangeAspect="1"/>
          </p:cNvPicPr>
          <p:nvPr/>
        </p:nvPicPr>
        <p:blipFill>
          <a:blip r:embed="rId4">
            <a:extLst/>
          </a:blip>
          <a:stretch>
            <a:fillRect/>
          </a:stretch>
        </p:blipFill>
        <p:spPr>
          <a:xfrm>
            <a:off x="8387879" y="161833"/>
            <a:ext cx="7974225" cy="880488"/>
          </a:xfrm>
          <a:prstGeom prst="rect">
            <a:avLst/>
          </a:prstGeom>
          <a:ln w="12700">
            <a:miter lim="400000"/>
          </a:ln>
        </p:spPr>
      </p:pic>
      <p:sp>
        <p:nvSpPr>
          <p:cNvPr id="658" name="Shape 658"/>
          <p:cNvSpPr/>
          <p:nvPr/>
        </p:nvSpPr>
        <p:spPr>
          <a:xfrm>
            <a:off x="13962215" y="7638794"/>
            <a:ext cx="9723915" cy="3143640"/>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lstStyle/>
          <a:p>
            <a:pPr>
              <a:lnSpc>
                <a:spcPct val="120000"/>
              </a:lnSpc>
              <a:defRPr>
                <a:solidFill>
                  <a:srgbClr val="535353"/>
                </a:solidFill>
                <a:latin typeface="Proxima Nova Semibold"/>
                <a:ea typeface="Proxima Nova Semibold"/>
                <a:cs typeface="Proxima Nova Semibold"/>
                <a:sym typeface="Proxima Nova Semibold"/>
              </a:defRPr>
            </a:pPr>
            <a:r>
              <a:t>FOCUS METRIC: </a:t>
            </a:r>
            <a:r>
              <a:rPr>
                <a:latin typeface="Proxima Nova Light"/>
                <a:ea typeface="Proxima Nova Light"/>
                <a:cs typeface="Proxima Nova Light"/>
                <a:sym typeface="Proxima Nova Light"/>
              </a:rPr>
              <a:t>A single metric that is direct measure to if we’re getting closer to our goal. </a:t>
            </a:r>
          </a:p>
        </p:txBody>
      </p:sp>
      <p:sp>
        <p:nvSpPr>
          <p:cNvPr id="659" name="Shape 659"/>
          <p:cNvSpPr/>
          <p:nvPr/>
        </p:nvSpPr>
        <p:spPr>
          <a:xfrm>
            <a:off x="13982949" y="3666371"/>
            <a:ext cx="9978925" cy="297688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20000"/>
              </a:lnSpc>
              <a:defRPr sz="6000" b="1">
                <a:solidFill>
                  <a:srgbClr val="535353"/>
                </a:solidFill>
                <a:latin typeface="ProximaNova-Bold"/>
                <a:ea typeface="ProximaNova-Bold"/>
                <a:cs typeface="ProximaNova-Bold"/>
                <a:sym typeface="ProximaNova-Bold"/>
              </a:defRPr>
            </a:pPr>
            <a:r>
              <a:t>PLAN</a:t>
            </a:r>
          </a:p>
          <a:p>
            <a:pPr>
              <a:lnSpc>
                <a:spcPct val="120000"/>
              </a:lnSpc>
              <a:defRPr>
                <a:solidFill>
                  <a:srgbClr val="535353"/>
                </a:solidFill>
                <a:latin typeface="Proxima Nova Light"/>
                <a:ea typeface="Proxima Nova Light"/>
                <a:cs typeface="Proxima Nova Light"/>
                <a:sym typeface="Proxima Nova Light"/>
              </a:defRPr>
            </a:pPr>
            <a:r>
              <a:t>1. Determine which step you’re currently at  (based on performance)</a:t>
            </a:r>
          </a:p>
        </p:txBody>
      </p:sp>
      <p:sp>
        <p:nvSpPr>
          <p:cNvPr id="660" name="Shape 660"/>
          <p:cNvSpPr/>
          <p:nvPr/>
        </p:nvSpPr>
        <p:spPr>
          <a:xfrm>
            <a:off x="1783206" y="6529465"/>
            <a:ext cx="8434298" cy="879770"/>
          </a:xfrm>
          <a:prstGeom prst="rect">
            <a:avLst/>
          </a:prstGeom>
          <a:solidFill>
            <a:srgbClr val="FF6600"/>
          </a:solidFill>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600">
                <a:solidFill>
                  <a:srgbClr val="FFFFFF"/>
                </a:solidFill>
                <a:latin typeface="Proxima Nova Semibold"/>
                <a:ea typeface="Proxima Nova Semibold"/>
                <a:cs typeface="Proxima Nova Semibold"/>
                <a:sym typeface="Proxima Nova Semibold"/>
              </a:defRPr>
            </a:lvl1pPr>
          </a:lstStyle>
          <a:p>
            <a:r>
              <a:t>Usability</a:t>
            </a:r>
          </a:p>
        </p:txBody>
      </p:sp>
      <p:pic>
        <p:nvPicPr>
          <p:cNvPr id="661" name="image2.png" descr="C:\Users\Keith\Desktop\Sprocket low-res for light backgrounds.png"/>
          <p:cNvPicPr>
            <a:picLocks noChangeAspect="1"/>
          </p:cNvPicPr>
          <p:nvPr/>
        </p:nvPicPr>
        <p:blipFill>
          <a:blip r:embed="rId5">
            <a:extLst/>
          </a:blip>
          <a:stretch>
            <a:fillRect/>
          </a:stretch>
        </p:blipFill>
        <p:spPr>
          <a:xfrm>
            <a:off x="22692590" y="12079965"/>
            <a:ext cx="1311222" cy="1455969"/>
          </a:xfrm>
          <a:prstGeom prst="rect">
            <a:avLst/>
          </a:prstGeom>
          <a:ln w="12700">
            <a:miter lim="400000"/>
          </a:ln>
        </p:spPr>
      </p:pic>
    </p:spTree>
  </p:cSld>
  <p:clrMapOvr>
    <a:masterClrMapping/>
  </p:clrMapOvr>
  <p:transition spd="slow">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afterEffect">
                                  <p:stCondLst>
                                    <p:cond delay="200"/>
                                  </p:stCondLst>
                                  <p:iterate>
                                    <p:tmAbs val="0"/>
                                  </p:iterate>
                                  <p:childTnLst>
                                    <p:set>
                                      <p:cBhvr>
                                        <p:cTn id="6" fill="hold"/>
                                        <p:tgtEl>
                                          <p:spTgt spid="655"/>
                                        </p:tgtEl>
                                        <p:attrNameLst>
                                          <p:attrName>style.visibility</p:attrName>
                                        </p:attrNameLst>
                                      </p:cBhvr>
                                      <p:to>
                                        <p:strVal val="visible"/>
                                      </p:to>
                                    </p:set>
                                    <p:anim calcmode="lin" valueType="num">
                                      <p:cBhvr>
                                        <p:cTn id="7" dur="1000" fill="hold"/>
                                        <p:tgtEl>
                                          <p:spTgt spid="655"/>
                                        </p:tgtEl>
                                        <p:attrNameLst>
                                          <p:attrName>ppt_x</p:attrName>
                                        </p:attrNameLst>
                                      </p:cBhvr>
                                      <p:tavLst>
                                        <p:tav tm="0">
                                          <p:val>
                                            <p:strVal val="#ppt_x"/>
                                          </p:val>
                                        </p:tav>
                                        <p:tav tm="100000">
                                          <p:val>
                                            <p:strVal val="#ppt_x"/>
                                          </p:val>
                                        </p:tav>
                                      </p:tavLst>
                                    </p:anim>
                                    <p:anim calcmode="lin" valueType="num">
                                      <p:cBhvr>
                                        <p:cTn id="8" dur="1000" fill="hold"/>
                                        <p:tgtEl>
                                          <p:spTgt spid="65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2" nodeType="clickEffect">
                                  <p:stCondLst>
                                    <p:cond delay="0"/>
                                  </p:stCondLst>
                                  <p:iterate>
                                    <p:tmAbs val="0"/>
                                  </p:iterate>
                                  <p:childTnLst>
                                    <p:set>
                                      <p:cBhvr>
                                        <p:cTn id="12" fill="hold"/>
                                        <p:tgtEl>
                                          <p:spTgt spid="659">
                                            <p:bg/>
                                          </p:spTgt>
                                        </p:tgtEl>
                                        <p:attrNameLst>
                                          <p:attrName>style.visibility</p:attrName>
                                        </p:attrNameLst>
                                      </p:cBhvr>
                                      <p:to>
                                        <p:strVal val="visible"/>
                                      </p:to>
                                    </p:set>
                                  </p:childTnLst>
                                </p:cTn>
                              </p:par>
                              <p:par>
                                <p:cTn id="13" presetID="1" presetClass="entr" presetSubtype="0" fill="hold" grpId="2" nodeType="withEffect">
                                  <p:stCondLst>
                                    <p:cond delay="0"/>
                                  </p:stCondLst>
                                  <p:iterate>
                                    <p:tmAbs val="0"/>
                                  </p:iterate>
                                  <p:childTnLst>
                                    <p:set>
                                      <p:cBhvr>
                                        <p:cTn id="14" fill="hold"/>
                                        <p:tgtEl>
                                          <p:spTgt spid="659">
                                            <p:txEl>
                                              <p:pRg st="0" end="0"/>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2" nodeType="afterEffect">
                                  <p:stCondLst>
                                    <p:cond delay="0"/>
                                  </p:stCondLst>
                                  <p:iterate>
                                    <p:tmAbs val="0"/>
                                  </p:iterate>
                                  <p:childTnLst>
                                    <p:set>
                                      <p:cBhvr>
                                        <p:cTn id="17" fill="hold"/>
                                        <p:tgtEl>
                                          <p:spTgt spid="659">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3" nodeType="clickEffect">
                                  <p:stCondLst>
                                    <p:cond delay="0"/>
                                  </p:stCondLst>
                                  <p:iterate>
                                    <p:tmAbs val="0"/>
                                  </p:iterate>
                                  <p:childTnLst>
                                    <p:set>
                                      <p:cBhvr>
                                        <p:cTn id="21" fill="hold"/>
                                        <p:tgtEl>
                                          <p:spTgt spid="65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9" presetClass="entr" fill="hold" grpId="4" nodeType="clickEffect">
                                  <p:stCondLst>
                                    <p:cond delay="0"/>
                                  </p:stCondLst>
                                  <p:iterate>
                                    <p:tmAbs val="0"/>
                                  </p:iterate>
                                  <p:childTnLst>
                                    <p:set>
                                      <p:cBhvr>
                                        <p:cTn id="25" fill="hold"/>
                                        <p:tgtEl>
                                          <p:spTgt spid="660"/>
                                        </p:tgtEl>
                                        <p:attrNameLst>
                                          <p:attrName>style.visibility</p:attrName>
                                        </p:attrNameLst>
                                      </p:cBhvr>
                                      <p:to>
                                        <p:strVal val="visible"/>
                                      </p:to>
                                    </p:set>
                                    <p:animEffect transition="in" filter="dissolve">
                                      <p:cBhvr>
                                        <p:cTn id="26" dur="1000"/>
                                        <p:tgtEl>
                                          <p:spTgt spid="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 grpId="1" animBg="1" advAuto="0"/>
      <p:bldP spid="658" grpId="3" animBg="1" advAuto="0"/>
      <p:bldP spid="659" grpId="2" build="p" bldLvl="5" animBg="1" advAuto="0"/>
      <p:bldP spid="660" grpId="4" animBg="1" advAuto="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1" name="Group 681"/>
          <p:cNvGrpSpPr/>
          <p:nvPr/>
        </p:nvGrpSpPr>
        <p:grpSpPr>
          <a:xfrm>
            <a:off x="15641848" y="4815750"/>
            <a:ext cx="7374924" cy="6604689"/>
            <a:chOff x="0" y="-8469"/>
            <a:chExt cx="7374923" cy="6604688"/>
          </a:xfrm>
        </p:grpSpPr>
        <p:grpSp>
          <p:nvGrpSpPr>
            <p:cNvPr id="667" name="Group 667"/>
            <p:cNvGrpSpPr/>
            <p:nvPr/>
          </p:nvGrpSpPr>
          <p:grpSpPr>
            <a:xfrm>
              <a:off x="0" y="1158761"/>
              <a:ext cx="7374924" cy="802641"/>
              <a:chOff x="0" y="-8469"/>
              <a:chExt cx="7374923" cy="802639"/>
            </a:xfrm>
          </p:grpSpPr>
          <p:sp>
            <p:nvSpPr>
              <p:cNvPr id="665" name="Shape 665"/>
              <p:cNvSpPr/>
              <p:nvPr/>
            </p:nvSpPr>
            <p:spPr>
              <a:xfrm>
                <a:off x="0" y="19133"/>
                <a:ext cx="7374924" cy="747436"/>
              </a:xfrm>
              <a:prstGeom prst="rect">
                <a:avLst/>
              </a:prstGeom>
              <a:solidFill>
                <a:srgbClr val="FFFFFF"/>
              </a:solidFill>
              <a:ln w="25400" cap="flat">
                <a:solidFill>
                  <a:schemeClr val="accent2">
                    <a:lumOff val="-9882"/>
                  </a:schemeClr>
                </a:solidFill>
                <a:prstDash val="solid"/>
                <a:bevel/>
              </a:ln>
              <a:effectLst/>
            </p:spPr>
            <p:txBody>
              <a:bodyPr wrap="square" lIns="121919" tIns="121919" rIns="121919" bIns="121919" numCol="1" anchor="ctr">
                <a:noAutofit/>
              </a:bodyPr>
              <a:lstStyle/>
              <a:p>
                <a:pPr algn="ctr">
                  <a:defRPr sz="3600"/>
                </a:pPr>
                <a:endParaRPr/>
              </a:p>
            </p:txBody>
          </p:sp>
          <p:sp>
            <p:nvSpPr>
              <p:cNvPr id="666" name="Shape 666"/>
              <p:cNvSpPr/>
              <p:nvPr/>
            </p:nvSpPr>
            <p:spPr>
              <a:xfrm>
                <a:off x="0" y="-8470"/>
                <a:ext cx="7374924" cy="80264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ctr">
                <a:spAutoFit/>
              </a:bodyPr>
              <a:lstStyle>
                <a:lvl1pPr algn="ctr">
                  <a:defRPr sz="3600">
                    <a:latin typeface="Proxima Nova Light"/>
                    <a:ea typeface="Proxima Nova Light"/>
                    <a:cs typeface="Proxima Nova Light"/>
                    <a:sym typeface="Proxima Nova Light"/>
                  </a:defRPr>
                </a:lvl1pPr>
              </a:lstStyle>
              <a:p>
                <a:r>
                  <a:t>ACTION ITEM 2</a:t>
                </a:r>
              </a:p>
            </p:txBody>
          </p:sp>
        </p:grpSp>
        <p:grpSp>
          <p:nvGrpSpPr>
            <p:cNvPr id="670" name="Group 670"/>
            <p:cNvGrpSpPr/>
            <p:nvPr/>
          </p:nvGrpSpPr>
          <p:grpSpPr>
            <a:xfrm>
              <a:off x="0" y="2346255"/>
              <a:ext cx="7374924" cy="802641"/>
              <a:chOff x="0" y="-8469"/>
              <a:chExt cx="7374923" cy="802639"/>
            </a:xfrm>
          </p:grpSpPr>
          <p:sp>
            <p:nvSpPr>
              <p:cNvPr id="668" name="Shape 668"/>
              <p:cNvSpPr/>
              <p:nvPr/>
            </p:nvSpPr>
            <p:spPr>
              <a:xfrm>
                <a:off x="0" y="19133"/>
                <a:ext cx="7374924" cy="747436"/>
              </a:xfrm>
              <a:prstGeom prst="rect">
                <a:avLst/>
              </a:prstGeom>
              <a:solidFill>
                <a:srgbClr val="FFFFFF"/>
              </a:solidFill>
              <a:ln w="25400" cap="flat">
                <a:solidFill>
                  <a:schemeClr val="accent2">
                    <a:lumOff val="-9882"/>
                  </a:schemeClr>
                </a:solidFill>
                <a:prstDash val="solid"/>
                <a:bevel/>
              </a:ln>
              <a:effectLst/>
            </p:spPr>
            <p:txBody>
              <a:bodyPr wrap="square" lIns="121919" tIns="121919" rIns="121919" bIns="121919" numCol="1" anchor="ctr">
                <a:noAutofit/>
              </a:bodyPr>
              <a:lstStyle/>
              <a:p>
                <a:pPr algn="ctr">
                  <a:defRPr sz="3600"/>
                </a:pPr>
                <a:endParaRPr/>
              </a:p>
            </p:txBody>
          </p:sp>
          <p:sp>
            <p:nvSpPr>
              <p:cNvPr id="669" name="Shape 669"/>
              <p:cNvSpPr/>
              <p:nvPr/>
            </p:nvSpPr>
            <p:spPr>
              <a:xfrm>
                <a:off x="0" y="-8470"/>
                <a:ext cx="7374924" cy="80264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ctr">
                <a:spAutoFit/>
              </a:bodyPr>
              <a:lstStyle>
                <a:lvl1pPr algn="ctr">
                  <a:defRPr sz="3600">
                    <a:latin typeface="Proxima Nova Light"/>
                    <a:ea typeface="Proxima Nova Light"/>
                    <a:cs typeface="Proxima Nova Light"/>
                    <a:sym typeface="Proxima Nova Light"/>
                  </a:defRPr>
                </a:lvl1pPr>
              </a:lstStyle>
              <a:p>
                <a:r>
                  <a:t>ACTION ITEM 3</a:t>
                </a:r>
              </a:p>
            </p:txBody>
          </p:sp>
        </p:grpSp>
        <p:grpSp>
          <p:nvGrpSpPr>
            <p:cNvPr id="673" name="Group 673"/>
            <p:cNvGrpSpPr/>
            <p:nvPr/>
          </p:nvGrpSpPr>
          <p:grpSpPr>
            <a:xfrm>
              <a:off x="0" y="3523617"/>
              <a:ext cx="7374924" cy="802641"/>
              <a:chOff x="0" y="-8469"/>
              <a:chExt cx="7374923" cy="802639"/>
            </a:xfrm>
          </p:grpSpPr>
          <p:sp>
            <p:nvSpPr>
              <p:cNvPr id="671" name="Shape 671"/>
              <p:cNvSpPr/>
              <p:nvPr/>
            </p:nvSpPr>
            <p:spPr>
              <a:xfrm>
                <a:off x="0" y="19134"/>
                <a:ext cx="7374924" cy="747433"/>
              </a:xfrm>
              <a:prstGeom prst="rect">
                <a:avLst/>
              </a:prstGeom>
              <a:solidFill>
                <a:srgbClr val="FFFFFF"/>
              </a:solidFill>
              <a:ln w="25400" cap="flat">
                <a:solidFill>
                  <a:schemeClr val="accent2">
                    <a:lumOff val="-9882"/>
                  </a:schemeClr>
                </a:solidFill>
                <a:prstDash val="solid"/>
                <a:bevel/>
              </a:ln>
              <a:effectLst/>
            </p:spPr>
            <p:txBody>
              <a:bodyPr wrap="square" lIns="121919" tIns="121919" rIns="121919" bIns="121919" numCol="1" anchor="ctr">
                <a:noAutofit/>
              </a:bodyPr>
              <a:lstStyle/>
              <a:p>
                <a:pPr algn="ctr">
                  <a:defRPr sz="3600"/>
                </a:pPr>
                <a:endParaRPr/>
              </a:p>
            </p:txBody>
          </p:sp>
          <p:sp>
            <p:nvSpPr>
              <p:cNvPr id="672" name="Shape 672"/>
              <p:cNvSpPr/>
              <p:nvPr/>
            </p:nvSpPr>
            <p:spPr>
              <a:xfrm>
                <a:off x="0" y="-8470"/>
                <a:ext cx="7374924" cy="80264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ctr">
                <a:spAutoFit/>
              </a:bodyPr>
              <a:lstStyle>
                <a:lvl1pPr algn="ctr">
                  <a:defRPr sz="3600">
                    <a:latin typeface="Proxima Nova Light"/>
                    <a:ea typeface="Proxima Nova Light"/>
                    <a:cs typeface="Proxima Nova Light"/>
                    <a:sym typeface="Proxima Nova Light"/>
                  </a:defRPr>
                </a:lvl1pPr>
              </a:lstStyle>
              <a:p>
                <a:r>
                  <a:t>ACTION ITEM 4</a:t>
                </a:r>
              </a:p>
            </p:txBody>
          </p:sp>
        </p:grpSp>
        <p:grpSp>
          <p:nvGrpSpPr>
            <p:cNvPr id="676" name="Group 676"/>
            <p:cNvGrpSpPr/>
            <p:nvPr/>
          </p:nvGrpSpPr>
          <p:grpSpPr>
            <a:xfrm>
              <a:off x="0" y="4700979"/>
              <a:ext cx="7374924" cy="802641"/>
              <a:chOff x="0" y="-8469"/>
              <a:chExt cx="7374923" cy="802639"/>
            </a:xfrm>
          </p:grpSpPr>
          <p:sp>
            <p:nvSpPr>
              <p:cNvPr id="674" name="Shape 674"/>
              <p:cNvSpPr/>
              <p:nvPr/>
            </p:nvSpPr>
            <p:spPr>
              <a:xfrm>
                <a:off x="0" y="19133"/>
                <a:ext cx="7374924" cy="747436"/>
              </a:xfrm>
              <a:prstGeom prst="rect">
                <a:avLst/>
              </a:prstGeom>
              <a:solidFill>
                <a:srgbClr val="FFFFFF"/>
              </a:solidFill>
              <a:ln w="25400" cap="flat">
                <a:solidFill>
                  <a:schemeClr val="accent2">
                    <a:lumOff val="-9882"/>
                  </a:schemeClr>
                </a:solidFill>
                <a:prstDash val="solid"/>
                <a:bevel/>
              </a:ln>
              <a:effectLst/>
            </p:spPr>
            <p:txBody>
              <a:bodyPr wrap="square" lIns="121919" tIns="121919" rIns="121919" bIns="121919" numCol="1" anchor="ctr">
                <a:noAutofit/>
              </a:bodyPr>
              <a:lstStyle/>
              <a:p>
                <a:pPr algn="ctr">
                  <a:defRPr sz="3600"/>
                </a:pPr>
                <a:endParaRPr/>
              </a:p>
            </p:txBody>
          </p:sp>
          <p:sp>
            <p:nvSpPr>
              <p:cNvPr id="675" name="Shape 675"/>
              <p:cNvSpPr/>
              <p:nvPr/>
            </p:nvSpPr>
            <p:spPr>
              <a:xfrm>
                <a:off x="0" y="-8470"/>
                <a:ext cx="7374924" cy="80264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ctr">
                <a:spAutoFit/>
              </a:bodyPr>
              <a:lstStyle>
                <a:lvl1pPr algn="ctr">
                  <a:defRPr sz="3600">
                    <a:latin typeface="Proxima Nova Light"/>
                    <a:ea typeface="Proxima Nova Light"/>
                    <a:cs typeface="Proxima Nova Light"/>
                    <a:sym typeface="Proxima Nova Light"/>
                  </a:defRPr>
                </a:lvl1pPr>
              </a:lstStyle>
              <a:p>
                <a:r>
                  <a:t>ACTION ITEM 5</a:t>
                </a:r>
              </a:p>
            </p:txBody>
          </p:sp>
        </p:grpSp>
        <p:sp>
          <p:nvSpPr>
            <p:cNvPr id="677" name="Shape 677"/>
            <p:cNvSpPr/>
            <p:nvPr/>
          </p:nvSpPr>
          <p:spPr>
            <a:xfrm>
              <a:off x="3317534" y="5425278"/>
              <a:ext cx="888472" cy="117094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t">
              <a:spAutoFit/>
            </a:bodyPr>
            <a:lstStyle>
              <a:lvl1pPr>
                <a:defRPr sz="6400"/>
              </a:lvl1pPr>
            </a:lstStyle>
            <a:p>
              <a:r>
                <a:t>…</a:t>
              </a:r>
            </a:p>
          </p:txBody>
        </p:sp>
        <p:grpSp>
          <p:nvGrpSpPr>
            <p:cNvPr id="680" name="Group 680"/>
            <p:cNvGrpSpPr/>
            <p:nvPr/>
          </p:nvGrpSpPr>
          <p:grpSpPr>
            <a:xfrm>
              <a:off x="0" y="-8470"/>
              <a:ext cx="7374924" cy="802641"/>
              <a:chOff x="0" y="-8469"/>
              <a:chExt cx="7374923" cy="802639"/>
            </a:xfrm>
          </p:grpSpPr>
          <p:sp>
            <p:nvSpPr>
              <p:cNvPr id="678" name="Shape 678"/>
              <p:cNvSpPr/>
              <p:nvPr/>
            </p:nvSpPr>
            <p:spPr>
              <a:xfrm>
                <a:off x="0" y="19134"/>
                <a:ext cx="7374924" cy="747433"/>
              </a:xfrm>
              <a:prstGeom prst="rect">
                <a:avLst/>
              </a:prstGeom>
              <a:solidFill>
                <a:srgbClr val="FFFFFF"/>
              </a:solidFill>
              <a:ln w="25400" cap="flat">
                <a:solidFill>
                  <a:schemeClr val="accent2">
                    <a:lumOff val="-9882"/>
                  </a:schemeClr>
                </a:solidFill>
                <a:prstDash val="solid"/>
                <a:bevel/>
              </a:ln>
              <a:effectLst/>
            </p:spPr>
            <p:txBody>
              <a:bodyPr wrap="square" lIns="121919" tIns="121919" rIns="121919" bIns="121919" numCol="1" anchor="ctr">
                <a:noAutofit/>
              </a:bodyPr>
              <a:lstStyle/>
              <a:p>
                <a:pPr algn="ctr">
                  <a:defRPr sz="3600"/>
                </a:pPr>
                <a:endParaRPr/>
              </a:p>
            </p:txBody>
          </p:sp>
          <p:sp>
            <p:nvSpPr>
              <p:cNvPr id="679" name="Shape 679"/>
              <p:cNvSpPr/>
              <p:nvPr/>
            </p:nvSpPr>
            <p:spPr>
              <a:xfrm>
                <a:off x="0" y="-8470"/>
                <a:ext cx="7374924" cy="80264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ctr">
                <a:spAutoFit/>
              </a:bodyPr>
              <a:lstStyle>
                <a:lvl1pPr algn="ctr">
                  <a:defRPr sz="3600">
                    <a:latin typeface="Proxima Nova Light"/>
                    <a:ea typeface="Proxima Nova Light"/>
                    <a:cs typeface="Proxima Nova Light"/>
                    <a:sym typeface="Proxima Nova Light"/>
                  </a:defRPr>
                </a:lvl1pPr>
              </a:lstStyle>
              <a:p>
                <a:r>
                  <a:t>ACTION ITEM 1</a:t>
                </a:r>
              </a:p>
            </p:txBody>
          </p:sp>
        </p:grpSp>
      </p:grpSp>
      <p:grpSp>
        <p:nvGrpSpPr>
          <p:cNvPr id="686" name="Group 686"/>
          <p:cNvGrpSpPr/>
          <p:nvPr/>
        </p:nvGrpSpPr>
        <p:grpSpPr>
          <a:xfrm>
            <a:off x="9811293" y="3021579"/>
            <a:ext cx="4298212" cy="9320463"/>
            <a:chOff x="0" y="0"/>
            <a:chExt cx="4298211" cy="9320462"/>
          </a:xfrm>
        </p:grpSpPr>
        <p:sp>
          <p:nvSpPr>
            <p:cNvPr id="682" name="Shape 682"/>
            <p:cNvSpPr/>
            <p:nvPr/>
          </p:nvSpPr>
          <p:spPr>
            <a:xfrm flipH="1">
              <a:off x="-1" y="9297079"/>
              <a:ext cx="3082644" cy="6"/>
            </a:xfrm>
            <a:prstGeom prst="line">
              <a:avLst/>
            </a:prstGeom>
            <a:noFill/>
            <a:ln w="63500" cap="flat">
              <a:solidFill>
                <a:schemeClr val="accent1"/>
              </a:solidFill>
              <a:prstDash val="solid"/>
              <a:bevel/>
            </a:ln>
            <a:effectLst/>
          </p:spPr>
          <p:txBody>
            <a:bodyPr wrap="square" lIns="121919" tIns="121919" rIns="121919" bIns="121919" numCol="1" anchor="t">
              <a:noAutofit/>
            </a:bodyPr>
            <a:lstStyle/>
            <a:p>
              <a:pPr>
                <a:defRPr>
                  <a:latin typeface="+mn-lt"/>
                  <a:ea typeface="+mn-ea"/>
                  <a:cs typeface="+mn-cs"/>
                  <a:sym typeface="Helvetica"/>
                </a:defRPr>
              </a:pPr>
              <a:endParaRPr/>
            </a:p>
          </p:txBody>
        </p:sp>
        <p:sp>
          <p:nvSpPr>
            <p:cNvPr id="683" name="Shape 683"/>
            <p:cNvSpPr/>
            <p:nvPr/>
          </p:nvSpPr>
          <p:spPr>
            <a:xfrm flipH="1">
              <a:off x="-1" y="23379"/>
              <a:ext cx="3082644" cy="3"/>
            </a:xfrm>
            <a:prstGeom prst="line">
              <a:avLst/>
            </a:prstGeom>
            <a:noFill/>
            <a:ln w="63500" cap="flat">
              <a:solidFill>
                <a:schemeClr val="accent1"/>
              </a:solidFill>
              <a:prstDash val="solid"/>
              <a:bevel/>
            </a:ln>
            <a:effectLst/>
          </p:spPr>
          <p:txBody>
            <a:bodyPr wrap="square" lIns="121919" tIns="121919" rIns="121919" bIns="121919" numCol="1" anchor="t">
              <a:noAutofit/>
            </a:bodyPr>
            <a:lstStyle/>
            <a:p>
              <a:pPr>
                <a:defRPr>
                  <a:latin typeface="+mn-lt"/>
                  <a:ea typeface="+mn-ea"/>
                  <a:cs typeface="+mn-cs"/>
                  <a:sym typeface="Helvetica"/>
                </a:defRPr>
              </a:pPr>
              <a:endParaRPr/>
            </a:p>
          </p:txBody>
        </p:sp>
        <p:sp>
          <p:nvSpPr>
            <p:cNvPr id="684" name="Shape 684"/>
            <p:cNvSpPr/>
            <p:nvPr/>
          </p:nvSpPr>
          <p:spPr>
            <a:xfrm flipV="1">
              <a:off x="3074443" y="0"/>
              <a:ext cx="1" cy="9320463"/>
            </a:xfrm>
            <a:prstGeom prst="line">
              <a:avLst/>
            </a:prstGeom>
            <a:noFill/>
            <a:ln w="63500" cap="flat">
              <a:solidFill>
                <a:schemeClr val="accent1"/>
              </a:solidFill>
              <a:prstDash val="solid"/>
              <a:bevel/>
            </a:ln>
            <a:effectLst/>
          </p:spPr>
          <p:txBody>
            <a:bodyPr wrap="square" lIns="121919" tIns="121919" rIns="121919" bIns="121919" numCol="1" anchor="t">
              <a:noAutofit/>
            </a:bodyPr>
            <a:lstStyle/>
            <a:p>
              <a:pPr>
                <a:defRPr>
                  <a:latin typeface="+mn-lt"/>
                  <a:ea typeface="+mn-ea"/>
                  <a:cs typeface="+mn-cs"/>
                  <a:sym typeface="Helvetica"/>
                </a:defRPr>
              </a:pPr>
              <a:endParaRPr/>
            </a:p>
          </p:txBody>
        </p:sp>
        <p:sp>
          <p:nvSpPr>
            <p:cNvPr id="685" name="Shape 685"/>
            <p:cNvSpPr/>
            <p:nvPr/>
          </p:nvSpPr>
          <p:spPr>
            <a:xfrm>
              <a:off x="3078072" y="4920152"/>
              <a:ext cx="1220140" cy="3"/>
            </a:xfrm>
            <a:prstGeom prst="line">
              <a:avLst/>
            </a:prstGeom>
            <a:noFill/>
            <a:ln w="63500" cap="flat">
              <a:solidFill>
                <a:schemeClr val="accent1"/>
              </a:solidFill>
              <a:prstDash val="solid"/>
              <a:bevel/>
              <a:tailEnd type="triangle" w="med" len="med"/>
            </a:ln>
            <a:effectLst/>
          </p:spPr>
          <p:txBody>
            <a:bodyPr wrap="square" lIns="121919" tIns="121919" rIns="121919" bIns="121919" numCol="1" anchor="t">
              <a:noAutofit/>
            </a:bodyPr>
            <a:lstStyle/>
            <a:p>
              <a:pPr>
                <a:defRPr>
                  <a:latin typeface="+mn-lt"/>
                  <a:ea typeface="+mn-ea"/>
                  <a:cs typeface="+mn-cs"/>
                  <a:sym typeface="Helvetica"/>
                </a:defRPr>
              </a:pPr>
              <a:endParaRPr/>
            </a:p>
          </p:txBody>
        </p:sp>
      </p:grpSp>
      <p:grpSp>
        <p:nvGrpSpPr>
          <p:cNvPr id="689" name="Group 689"/>
          <p:cNvGrpSpPr/>
          <p:nvPr/>
        </p:nvGrpSpPr>
        <p:grpSpPr>
          <a:xfrm>
            <a:off x="9363116" y="9133942"/>
            <a:ext cx="2524774" cy="2681301"/>
            <a:chOff x="-2" y="0"/>
            <a:chExt cx="2524772" cy="2681300"/>
          </a:xfrm>
        </p:grpSpPr>
        <p:pic>
          <p:nvPicPr>
            <p:cNvPr id="687" name="brainstorm.png"/>
            <p:cNvPicPr>
              <a:picLocks noChangeAspect="1"/>
            </p:cNvPicPr>
            <p:nvPr/>
          </p:nvPicPr>
          <p:blipFill>
            <a:blip r:embed="rId3">
              <a:extLst/>
            </a:blip>
            <a:stretch>
              <a:fillRect/>
            </a:stretch>
          </p:blipFill>
          <p:spPr>
            <a:xfrm>
              <a:off x="272148" y="-1"/>
              <a:ext cx="1849658" cy="1849656"/>
            </a:xfrm>
            <a:prstGeom prst="rect">
              <a:avLst/>
            </a:prstGeom>
            <a:ln w="12700" cap="flat">
              <a:noFill/>
              <a:miter lim="400000"/>
            </a:ln>
            <a:effectLst/>
          </p:spPr>
        </p:pic>
        <p:sp>
          <p:nvSpPr>
            <p:cNvPr id="688" name="Shape 688"/>
            <p:cNvSpPr/>
            <p:nvPr/>
          </p:nvSpPr>
          <p:spPr>
            <a:xfrm>
              <a:off x="-3" y="1934590"/>
              <a:ext cx="2524774" cy="74671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t">
              <a:noAutofit/>
            </a:bodyPr>
            <a:lstStyle>
              <a:lvl1pPr algn="ctr">
                <a:defRPr sz="3400">
                  <a:solidFill>
                    <a:srgbClr val="A7A7A7"/>
                  </a:solidFill>
                  <a:latin typeface="Proxima Nova Semibold"/>
                  <a:ea typeface="Proxima Nova Semibold"/>
                  <a:cs typeface="Proxima Nova Semibold"/>
                  <a:sym typeface="Proxima Nova Semibold"/>
                </a:defRPr>
              </a:lvl1pPr>
            </a:lstStyle>
            <a:p>
              <a:r>
                <a:t>Brainstorm</a:t>
              </a:r>
            </a:p>
          </p:txBody>
        </p:sp>
      </p:grpSp>
      <p:grpSp>
        <p:nvGrpSpPr>
          <p:cNvPr id="692" name="Group 692"/>
          <p:cNvGrpSpPr/>
          <p:nvPr/>
        </p:nvGrpSpPr>
        <p:grpSpPr>
          <a:xfrm>
            <a:off x="9555315" y="6341160"/>
            <a:ext cx="2140374" cy="2681302"/>
            <a:chOff x="0" y="0"/>
            <a:chExt cx="2140373" cy="2681300"/>
          </a:xfrm>
        </p:grpSpPr>
        <p:pic>
          <p:nvPicPr>
            <p:cNvPr id="690" name="user-research.png"/>
            <p:cNvPicPr>
              <a:picLocks noChangeAspect="1"/>
            </p:cNvPicPr>
            <p:nvPr/>
          </p:nvPicPr>
          <p:blipFill>
            <a:blip r:embed="rId4">
              <a:extLst/>
            </a:blip>
            <a:stretch>
              <a:fillRect/>
            </a:stretch>
          </p:blipFill>
          <p:spPr>
            <a:xfrm>
              <a:off x="67733" y="0"/>
              <a:ext cx="2011747" cy="2011746"/>
            </a:xfrm>
            <a:prstGeom prst="rect">
              <a:avLst/>
            </a:prstGeom>
            <a:ln w="12700" cap="flat">
              <a:noFill/>
              <a:miter lim="400000"/>
            </a:ln>
            <a:effectLst/>
          </p:spPr>
        </p:pic>
        <p:sp>
          <p:nvSpPr>
            <p:cNvPr id="691" name="Shape 691"/>
            <p:cNvSpPr/>
            <p:nvPr/>
          </p:nvSpPr>
          <p:spPr>
            <a:xfrm>
              <a:off x="0" y="1947100"/>
              <a:ext cx="2140374" cy="73420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t">
              <a:noAutofit/>
            </a:bodyPr>
            <a:lstStyle>
              <a:lvl1pPr algn="ctr">
                <a:defRPr sz="3400">
                  <a:solidFill>
                    <a:srgbClr val="A7A7A7"/>
                  </a:solidFill>
                  <a:latin typeface="Proxima Nova Semibold"/>
                  <a:ea typeface="Proxima Nova Semibold"/>
                  <a:cs typeface="Proxima Nova Semibold"/>
                  <a:sym typeface="Proxima Nova Semibold"/>
                </a:defRPr>
              </a:lvl1pPr>
            </a:lstStyle>
            <a:p>
              <a:r>
                <a:t>Research</a:t>
              </a:r>
            </a:p>
          </p:txBody>
        </p:sp>
      </p:grpSp>
      <p:grpSp>
        <p:nvGrpSpPr>
          <p:cNvPr id="695" name="Group 695"/>
          <p:cNvGrpSpPr/>
          <p:nvPr/>
        </p:nvGrpSpPr>
        <p:grpSpPr>
          <a:xfrm>
            <a:off x="9555315" y="3607457"/>
            <a:ext cx="2140374" cy="2749287"/>
            <a:chOff x="0" y="0"/>
            <a:chExt cx="2140373" cy="2749285"/>
          </a:xfrm>
        </p:grpSpPr>
        <p:pic>
          <p:nvPicPr>
            <p:cNvPr id="693" name="question2.jpg"/>
            <p:cNvPicPr>
              <a:picLocks noChangeAspect="1"/>
            </p:cNvPicPr>
            <p:nvPr/>
          </p:nvPicPr>
          <p:blipFill>
            <a:blip r:embed="rId5">
              <a:extLst/>
            </a:blip>
            <a:stretch>
              <a:fillRect/>
            </a:stretch>
          </p:blipFill>
          <p:spPr>
            <a:xfrm>
              <a:off x="0" y="0"/>
              <a:ext cx="2140374" cy="2140374"/>
            </a:xfrm>
            <a:prstGeom prst="rect">
              <a:avLst/>
            </a:prstGeom>
            <a:ln w="12700" cap="flat">
              <a:noFill/>
              <a:miter lim="400000"/>
            </a:ln>
            <a:effectLst/>
          </p:spPr>
        </p:pic>
        <p:sp>
          <p:nvSpPr>
            <p:cNvPr id="694" name="Shape 694"/>
            <p:cNvSpPr/>
            <p:nvPr/>
          </p:nvSpPr>
          <p:spPr>
            <a:xfrm>
              <a:off x="47210" y="2015086"/>
              <a:ext cx="2045953" cy="734200"/>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t">
              <a:noAutofit/>
            </a:bodyPr>
            <a:lstStyle>
              <a:lvl1pPr algn="ctr">
                <a:defRPr sz="3400">
                  <a:solidFill>
                    <a:srgbClr val="A7A7A7"/>
                  </a:solidFill>
                  <a:latin typeface="Proxima Nova Semibold"/>
                  <a:ea typeface="Proxima Nova Semibold"/>
                  <a:cs typeface="Proxima Nova Semibold"/>
                  <a:sym typeface="Proxima Nova Semibold"/>
                </a:defRPr>
              </a:lvl1pPr>
            </a:lstStyle>
            <a:p>
              <a:r>
                <a:t>Question</a:t>
              </a:r>
            </a:p>
          </p:txBody>
        </p:sp>
      </p:grpSp>
      <p:grpSp>
        <p:nvGrpSpPr>
          <p:cNvPr id="702" name="Group 702"/>
          <p:cNvGrpSpPr/>
          <p:nvPr/>
        </p:nvGrpSpPr>
        <p:grpSpPr>
          <a:xfrm>
            <a:off x="1147703" y="3195508"/>
            <a:ext cx="6649577" cy="8446935"/>
            <a:chOff x="0" y="0"/>
            <a:chExt cx="6649575" cy="8446933"/>
          </a:xfrm>
        </p:grpSpPr>
        <p:sp>
          <p:nvSpPr>
            <p:cNvPr id="696" name="Shape 696"/>
            <p:cNvSpPr/>
            <p:nvPr/>
          </p:nvSpPr>
          <p:spPr>
            <a:xfrm flipV="1">
              <a:off x="5440468" y="525671"/>
              <a:ext cx="1" cy="7921263"/>
            </a:xfrm>
            <a:prstGeom prst="line">
              <a:avLst/>
            </a:prstGeom>
            <a:noFill/>
            <a:ln w="63500" cap="flat">
              <a:solidFill>
                <a:schemeClr val="accent1"/>
              </a:solidFill>
              <a:prstDash val="solid"/>
              <a:bevel/>
            </a:ln>
            <a:effectLst/>
          </p:spPr>
          <p:txBody>
            <a:bodyPr wrap="square" lIns="121919" tIns="121919" rIns="121919" bIns="121919" numCol="1" anchor="t">
              <a:noAutofit/>
            </a:bodyPr>
            <a:lstStyle/>
            <a:p>
              <a:pPr>
                <a:defRPr>
                  <a:latin typeface="+mn-lt"/>
                  <a:ea typeface="+mn-ea"/>
                  <a:cs typeface="+mn-cs"/>
                  <a:sym typeface="Helvetica"/>
                </a:defRPr>
              </a:pPr>
              <a:endParaRPr/>
            </a:p>
          </p:txBody>
        </p:sp>
        <p:grpSp>
          <p:nvGrpSpPr>
            <p:cNvPr id="701" name="Group 701"/>
            <p:cNvGrpSpPr/>
            <p:nvPr/>
          </p:nvGrpSpPr>
          <p:grpSpPr>
            <a:xfrm>
              <a:off x="0" y="0"/>
              <a:ext cx="6649576" cy="8433594"/>
              <a:chOff x="0" y="0"/>
              <a:chExt cx="6649575" cy="8433593"/>
            </a:xfrm>
          </p:grpSpPr>
          <p:sp>
            <p:nvSpPr>
              <p:cNvPr id="697" name="Shape 697"/>
              <p:cNvSpPr/>
              <p:nvPr/>
            </p:nvSpPr>
            <p:spPr>
              <a:xfrm flipH="1">
                <a:off x="2366028" y="8433588"/>
                <a:ext cx="3082641" cy="6"/>
              </a:xfrm>
              <a:prstGeom prst="line">
                <a:avLst/>
              </a:prstGeom>
              <a:noFill/>
              <a:ln w="63500" cap="flat">
                <a:solidFill>
                  <a:schemeClr val="accent1"/>
                </a:solidFill>
                <a:prstDash val="solid"/>
                <a:bevel/>
              </a:ln>
              <a:effectLst/>
            </p:spPr>
            <p:txBody>
              <a:bodyPr wrap="square" lIns="121919" tIns="121919" rIns="121919" bIns="121919" numCol="1" anchor="t">
                <a:noAutofit/>
              </a:bodyPr>
              <a:lstStyle/>
              <a:p>
                <a:pPr>
                  <a:defRPr>
                    <a:latin typeface="+mn-lt"/>
                    <a:ea typeface="+mn-ea"/>
                    <a:cs typeface="+mn-cs"/>
                    <a:sym typeface="Helvetica"/>
                  </a:defRPr>
                </a:pPr>
                <a:endParaRPr/>
              </a:p>
            </p:txBody>
          </p:sp>
          <p:sp>
            <p:nvSpPr>
              <p:cNvPr id="698" name="Shape 698"/>
              <p:cNvSpPr/>
              <p:nvPr/>
            </p:nvSpPr>
            <p:spPr>
              <a:xfrm flipH="1">
                <a:off x="2366028" y="550858"/>
                <a:ext cx="3082641" cy="4"/>
              </a:xfrm>
              <a:prstGeom prst="line">
                <a:avLst/>
              </a:prstGeom>
              <a:noFill/>
              <a:ln w="63500" cap="flat">
                <a:solidFill>
                  <a:schemeClr val="accent1"/>
                </a:solidFill>
                <a:prstDash val="solid"/>
                <a:bevel/>
              </a:ln>
              <a:effectLst/>
            </p:spPr>
            <p:txBody>
              <a:bodyPr wrap="square" lIns="121919" tIns="121919" rIns="121919" bIns="121919" numCol="1" anchor="t">
                <a:noAutofit/>
              </a:bodyPr>
              <a:lstStyle/>
              <a:p>
                <a:pPr>
                  <a:defRPr>
                    <a:latin typeface="+mn-lt"/>
                    <a:ea typeface="+mn-ea"/>
                    <a:cs typeface="+mn-cs"/>
                    <a:sym typeface="Helvetica"/>
                  </a:defRPr>
                </a:pPr>
                <a:endParaRPr/>
              </a:p>
            </p:txBody>
          </p:sp>
          <p:sp>
            <p:nvSpPr>
              <p:cNvPr id="699" name="Shape 699"/>
              <p:cNvSpPr/>
              <p:nvPr/>
            </p:nvSpPr>
            <p:spPr>
              <a:xfrm>
                <a:off x="5429434" y="4746223"/>
                <a:ext cx="1220142" cy="3"/>
              </a:xfrm>
              <a:prstGeom prst="line">
                <a:avLst/>
              </a:prstGeom>
              <a:noFill/>
              <a:ln w="63500" cap="flat">
                <a:solidFill>
                  <a:schemeClr val="accent1"/>
                </a:solidFill>
                <a:prstDash val="solid"/>
                <a:bevel/>
                <a:tailEnd type="triangle" w="med" len="med"/>
              </a:ln>
              <a:effectLst/>
            </p:spPr>
            <p:txBody>
              <a:bodyPr wrap="square" lIns="121919" tIns="121919" rIns="121919" bIns="121919" numCol="1" anchor="t">
                <a:noAutofit/>
              </a:bodyPr>
              <a:lstStyle/>
              <a:p>
                <a:pPr>
                  <a:defRPr>
                    <a:latin typeface="+mn-lt"/>
                    <a:ea typeface="+mn-ea"/>
                    <a:cs typeface="+mn-cs"/>
                    <a:sym typeface="Helvetica"/>
                  </a:defRPr>
                </a:pPr>
                <a:endParaRPr/>
              </a:p>
            </p:txBody>
          </p:sp>
          <p:sp>
            <p:nvSpPr>
              <p:cNvPr id="700" name="Shape 700"/>
              <p:cNvSpPr/>
              <p:nvPr/>
            </p:nvSpPr>
            <p:spPr>
              <a:xfrm>
                <a:off x="0" y="0"/>
                <a:ext cx="3901268" cy="1132630"/>
              </a:xfrm>
              <a:prstGeom prst="rect">
                <a:avLst/>
              </a:prstGeom>
              <a:solidFill>
                <a:srgbClr val="FFFFFF"/>
              </a:solidFill>
              <a:ln w="50800" cap="flat">
                <a:solidFill>
                  <a:schemeClr val="accent1"/>
                </a:solidFill>
                <a:prstDash val="solid"/>
                <a:bevel/>
              </a:ln>
              <a:effectLst/>
              <a:extLst>
                <a:ext uri="{C572A759-6A51-4108-AA02-DFA0A04FC94B}">
                  <ma14:wrappingTextBoxFlag xmlns:ma14="http://schemas.microsoft.com/office/mac/drawingml/2011/main" val="1"/>
                </a:ext>
              </a:extLst>
            </p:spPr>
            <p:txBody>
              <a:bodyPr wrap="square" lIns="121919" tIns="121919" rIns="121919" bIns="121919" numCol="1" anchor="ctr">
                <a:noAutofit/>
              </a:bodyPr>
              <a:lstStyle>
                <a:lvl1pPr algn="ctr">
                  <a:defRPr>
                    <a:latin typeface="Proxima Nova Semibold"/>
                    <a:ea typeface="Proxima Nova Semibold"/>
                    <a:cs typeface="Proxima Nova Semibold"/>
                    <a:sym typeface="Proxima Nova Semibold"/>
                  </a:defRPr>
                </a:lvl1pPr>
              </a:lstStyle>
              <a:p>
                <a:r>
                  <a:t>PLAN</a:t>
                </a:r>
              </a:p>
            </p:txBody>
          </p:sp>
        </p:grpSp>
      </p:grpSp>
      <p:sp>
        <p:nvSpPr>
          <p:cNvPr id="703" name="Shape 703"/>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704" name="GDD-Logo-text-WHITE-SMALL.png"/>
          <p:cNvPicPr>
            <a:picLocks noChangeAspect="1"/>
          </p:cNvPicPr>
          <p:nvPr/>
        </p:nvPicPr>
        <p:blipFill>
          <a:blip r:embed="rId6">
            <a:extLst/>
          </a:blip>
          <a:stretch>
            <a:fillRect/>
          </a:stretch>
        </p:blipFill>
        <p:spPr>
          <a:xfrm>
            <a:off x="8387879" y="161833"/>
            <a:ext cx="7974225" cy="880488"/>
          </a:xfrm>
          <a:prstGeom prst="rect">
            <a:avLst/>
          </a:prstGeom>
          <a:ln w="12700">
            <a:miter lim="400000"/>
          </a:ln>
        </p:spPr>
      </p:pic>
      <p:grpSp>
        <p:nvGrpSpPr>
          <p:cNvPr id="709" name="Group 709"/>
          <p:cNvGrpSpPr/>
          <p:nvPr/>
        </p:nvGrpSpPr>
        <p:grpSpPr>
          <a:xfrm>
            <a:off x="-214022" y="5303788"/>
            <a:ext cx="6624719" cy="5220859"/>
            <a:chOff x="0" y="0"/>
            <a:chExt cx="6624718" cy="5220858"/>
          </a:xfrm>
        </p:grpSpPr>
        <p:sp>
          <p:nvSpPr>
            <p:cNvPr id="705" name="Shape 705"/>
            <p:cNvSpPr/>
            <p:nvPr/>
          </p:nvSpPr>
          <p:spPr>
            <a:xfrm>
              <a:off x="1160252" y="4456318"/>
              <a:ext cx="4304213" cy="76454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t">
              <a:spAutoFit/>
            </a:bodyPr>
            <a:lstStyle>
              <a:lvl1pPr algn="ctr">
                <a:lnSpc>
                  <a:spcPct val="120000"/>
                </a:lnSpc>
                <a:defRPr sz="3400">
                  <a:solidFill>
                    <a:srgbClr val="A7A7A7"/>
                  </a:solidFill>
                  <a:latin typeface="Proxima Nova Semibold"/>
                  <a:ea typeface="Proxima Nova Semibold"/>
                  <a:cs typeface="Proxima Nova Semibold"/>
                  <a:sym typeface="Proxima Nova Semibold"/>
                </a:defRPr>
              </a:lvl1pPr>
            </a:lstStyle>
            <a:p>
              <a:r>
                <a:t>FOCUS METRIC</a:t>
              </a:r>
            </a:p>
          </p:txBody>
        </p:sp>
        <p:grpSp>
          <p:nvGrpSpPr>
            <p:cNvPr id="708" name="Group 708"/>
            <p:cNvGrpSpPr/>
            <p:nvPr/>
          </p:nvGrpSpPr>
          <p:grpSpPr>
            <a:xfrm>
              <a:off x="0" y="0"/>
              <a:ext cx="6624719" cy="4417018"/>
              <a:chOff x="0" y="0"/>
              <a:chExt cx="6624718" cy="4417017"/>
            </a:xfrm>
          </p:grpSpPr>
          <p:pic>
            <p:nvPicPr>
              <p:cNvPr id="706" name="GDD-Methodology-ContinuousImprove-NoText.png"/>
              <p:cNvPicPr>
                <a:picLocks noChangeAspect="1"/>
              </p:cNvPicPr>
              <p:nvPr/>
            </p:nvPicPr>
            <p:blipFill>
              <a:blip r:embed="rId7">
                <a:extLst/>
              </a:blip>
              <a:stretch>
                <a:fillRect/>
              </a:stretch>
            </p:blipFill>
            <p:spPr>
              <a:xfrm>
                <a:off x="0" y="0"/>
                <a:ext cx="6624719" cy="4417018"/>
              </a:xfrm>
              <a:prstGeom prst="rect">
                <a:avLst/>
              </a:prstGeom>
              <a:ln w="12700" cap="flat">
                <a:noFill/>
                <a:miter lim="400000"/>
              </a:ln>
              <a:effectLst/>
            </p:spPr>
          </p:pic>
          <p:sp>
            <p:nvSpPr>
              <p:cNvPr id="707" name="Shape 707"/>
              <p:cNvSpPr/>
              <p:nvPr/>
            </p:nvSpPr>
            <p:spPr>
              <a:xfrm>
                <a:off x="1675498" y="974269"/>
                <a:ext cx="3386668" cy="2779927"/>
              </a:xfrm>
              <a:prstGeom prst="rect">
                <a:avLst/>
              </a:prstGeom>
              <a:noFill/>
              <a:ln w="50800" cap="flat">
                <a:solidFill>
                  <a:srgbClr val="FFFFFF"/>
                </a:solidFill>
                <a:prstDash val="solid"/>
                <a:bevel/>
              </a:ln>
              <a:effectLst/>
              <a:extLst>
                <a:ext uri="{C572A759-6A51-4108-AA02-DFA0A04FC94B}">
                  <ma14:wrappingTextBoxFlag xmlns:ma14="http://schemas.microsoft.com/office/mac/drawingml/2011/main" val="1"/>
                </a:ext>
              </a:extLst>
            </p:spPr>
            <p:txBody>
              <a:bodyPr wrap="square" lIns="121919" tIns="121919" rIns="121919" bIns="121919" numCol="1" anchor="ctr">
                <a:noAutofit/>
              </a:bodyPr>
              <a:lstStyle>
                <a:lvl1pPr algn="ctr">
                  <a:defRPr sz="4200">
                    <a:solidFill>
                      <a:srgbClr val="FFFFFF"/>
                    </a:solidFill>
                    <a:latin typeface="Proxima Nova Semibold"/>
                    <a:ea typeface="Proxima Nova Semibold"/>
                    <a:cs typeface="Proxima Nova Semibold"/>
                    <a:sym typeface="Proxima Nova Semibold"/>
                  </a:defRPr>
                </a:lvl1pPr>
              </a:lstStyle>
              <a:p>
                <a:r>
                  <a:t>USABILITY</a:t>
                </a: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1" nodeType="afterEffect">
                                  <p:stCondLst>
                                    <p:cond delay="0"/>
                                  </p:stCondLst>
                                  <p:iterate>
                                    <p:tmAbs val="0"/>
                                  </p:iterate>
                                  <p:childTnLst>
                                    <p:set>
                                      <p:cBhvr>
                                        <p:cTn id="6" fill="hold"/>
                                        <p:tgtEl>
                                          <p:spTgt spid="709"/>
                                        </p:tgtEl>
                                        <p:attrNameLst>
                                          <p:attrName>style.visibility</p:attrName>
                                        </p:attrNameLst>
                                      </p:cBhvr>
                                      <p:to>
                                        <p:strVal val="visible"/>
                                      </p:to>
                                    </p:set>
                                    <p:anim calcmode="lin" valueType="num">
                                      <p:cBhvr>
                                        <p:cTn id="7" dur="1000" fill="hold"/>
                                        <p:tgtEl>
                                          <p:spTgt spid="709"/>
                                        </p:tgtEl>
                                        <p:attrNameLst>
                                          <p:attrName>ppt_x</p:attrName>
                                        </p:attrNameLst>
                                      </p:cBhvr>
                                      <p:tavLst>
                                        <p:tav tm="0">
                                          <p:val>
                                            <p:strVal val="0-#ppt_w/2"/>
                                          </p:val>
                                        </p:tav>
                                        <p:tav tm="100000">
                                          <p:val>
                                            <p:strVal val="#ppt_x"/>
                                          </p:val>
                                        </p:tav>
                                      </p:tavLst>
                                    </p:anim>
                                    <p:anim calcmode="lin" valueType="num">
                                      <p:cBhvr>
                                        <p:cTn id="8" dur="1000" fill="hold"/>
                                        <p:tgtEl>
                                          <p:spTgt spid="70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9" presetClass="entr" fill="hold" grpId="2" nodeType="afterEffect">
                                  <p:stCondLst>
                                    <p:cond delay="300"/>
                                  </p:stCondLst>
                                  <p:iterate>
                                    <p:tmAbs val="0"/>
                                  </p:iterate>
                                  <p:childTnLst>
                                    <p:set>
                                      <p:cBhvr>
                                        <p:cTn id="11" fill="hold"/>
                                        <p:tgtEl>
                                          <p:spTgt spid="702"/>
                                        </p:tgtEl>
                                        <p:attrNameLst>
                                          <p:attrName>style.visibility</p:attrName>
                                        </p:attrNameLst>
                                      </p:cBhvr>
                                      <p:to>
                                        <p:strVal val="visible"/>
                                      </p:to>
                                    </p:set>
                                    <p:animEffect transition="in" filter="dissolve">
                                      <p:cBhvr>
                                        <p:cTn id="12" dur="1500"/>
                                        <p:tgtEl>
                                          <p:spTgt spid="70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3" nodeType="clickEffect">
                                  <p:stCondLst>
                                    <p:cond delay="0"/>
                                  </p:stCondLst>
                                  <p:iterate>
                                    <p:tmAbs val="0"/>
                                  </p:iterate>
                                  <p:childTnLst>
                                    <p:set>
                                      <p:cBhvr>
                                        <p:cTn id="16" fill="hold"/>
                                        <p:tgtEl>
                                          <p:spTgt spid="69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4" nodeType="clickEffect">
                                  <p:stCondLst>
                                    <p:cond delay="0"/>
                                  </p:stCondLst>
                                  <p:iterate>
                                    <p:tmAbs val="0"/>
                                  </p:iterate>
                                  <p:childTnLst>
                                    <p:set>
                                      <p:cBhvr>
                                        <p:cTn id="20" fill="hold"/>
                                        <p:tgtEl>
                                          <p:spTgt spid="69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5" nodeType="clickEffect">
                                  <p:stCondLst>
                                    <p:cond delay="0"/>
                                  </p:stCondLst>
                                  <p:iterate>
                                    <p:tmAbs val="0"/>
                                  </p:iterate>
                                  <p:childTnLst>
                                    <p:set>
                                      <p:cBhvr>
                                        <p:cTn id="24" fill="hold"/>
                                        <p:tgtEl>
                                          <p:spTgt spid="68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6" nodeType="clickEffect">
                                  <p:stCondLst>
                                    <p:cond delay="0"/>
                                  </p:stCondLst>
                                  <p:iterate>
                                    <p:tmAbs val="0"/>
                                  </p:iterate>
                                  <p:childTnLst>
                                    <p:set>
                                      <p:cBhvr>
                                        <p:cTn id="28" fill="hold"/>
                                        <p:tgtEl>
                                          <p:spTgt spid="68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7" nodeType="clickEffect">
                                  <p:stCondLst>
                                    <p:cond delay="0"/>
                                  </p:stCondLst>
                                  <p:iterate>
                                    <p:tmAbs val="0"/>
                                  </p:iterate>
                                  <p:childTnLst>
                                    <p:set>
                                      <p:cBhvr>
                                        <p:cTn id="32" fill="hold"/>
                                        <p:tgtEl>
                                          <p:spTgt spid="6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1" grpId="7" animBg="1" advAuto="0"/>
      <p:bldP spid="686" grpId="6" animBg="1" advAuto="0"/>
      <p:bldP spid="689" grpId="5" animBg="1" advAuto="0"/>
      <p:bldP spid="692" grpId="4" animBg="1" advAuto="0"/>
      <p:bldP spid="695" grpId="3" animBg="1" advAuto="0"/>
      <p:bldP spid="702" grpId="2" animBg="1" advAuto="0"/>
      <p:bldP spid="709" grpId="1" animBg="1" advAuto="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 name="Shape 713"/>
          <p:cNvSpPr/>
          <p:nvPr/>
        </p:nvSpPr>
        <p:spPr>
          <a:xfrm>
            <a:off x="8504540" y="4986521"/>
            <a:ext cx="7374920" cy="747432"/>
          </a:xfrm>
          <a:prstGeom prst="rect">
            <a:avLst/>
          </a:prstGeom>
          <a:solidFill>
            <a:srgbClr val="FFFFFF"/>
          </a:solidFill>
          <a:ln w="25400">
            <a:solidFill>
              <a:schemeClr val="accent2">
                <a:lumOff val="-9882"/>
              </a:scheme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400">
                <a:latin typeface="Proxima Nova Light"/>
                <a:ea typeface="Proxima Nova Light"/>
                <a:cs typeface="Proxima Nova Light"/>
                <a:sym typeface="Proxima Nova Light"/>
              </a:defRPr>
            </a:lvl1pPr>
          </a:lstStyle>
          <a:p>
            <a:r>
              <a:t>ACTION ITEM 2</a:t>
            </a:r>
          </a:p>
        </p:txBody>
      </p:sp>
      <p:sp>
        <p:nvSpPr>
          <p:cNvPr id="714" name="Shape 714"/>
          <p:cNvSpPr/>
          <p:nvPr/>
        </p:nvSpPr>
        <p:spPr>
          <a:xfrm>
            <a:off x="8504540" y="7903971"/>
            <a:ext cx="7374920" cy="747431"/>
          </a:xfrm>
          <a:prstGeom prst="rect">
            <a:avLst/>
          </a:prstGeom>
          <a:solidFill>
            <a:srgbClr val="FFFFFF"/>
          </a:solidFill>
          <a:ln w="25400">
            <a:solidFill>
              <a:schemeClr val="accent2">
                <a:lumOff val="-9882"/>
              </a:scheme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400">
                <a:latin typeface="Proxima Nova Light"/>
                <a:ea typeface="Proxima Nova Light"/>
                <a:cs typeface="Proxima Nova Light"/>
                <a:sym typeface="Proxima Nova Light"/>
              </a:defRPr>
            </a:lvl1pPr>
          </a:lstStyle>
          <a:p>
            <a:r>
              <a:t>ACTION ITEM 3</a:t>
            </a:r>
          </a:p>
        </p:txBody>
      </p:sp>
      <p:sp>
        <p:nvSpPr>
          <p:cNvPr id="715" name="Shape 715"/>
          <p:cNvSpPr/>
          <p:nvPr/>
        </p:nvSpPr>
        <p:spPr>
          <a:xfrm>
            <a:off x="8504540" y="9081334"/>
            <a:ext cx="7374920" cy="747431"/>
          </a:xfrm>
          <a:prstGeom prst="rect">
            <a:avLst/>
          </a:prstGeom>
          <a:solidFill>
            <a:srgbClr val="FFFFFF"/>
          </a:solidFill>
          <a:ln w="25400">
            <a:solidFill>
              <a:schemeClr val="accent2">
                <a:lumOff val="-9882"/>
              </a:scheme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400">
                <a:latin typeface="Proxima Nova Light"/>
                <a:ea typeface="Proxima Nova Light"/>
                <a:cs typeface="Proxima Nova Light"/>
                <a:sym typeface="Proxima Nova Light"/>
              </a:defRPr>
            </a:lvl1pPr>
          </a:lstStyle>
          <a:p>
            <a:r>
              <a:t>ACTION ITEM 4</a:t>
            </a:r>
          </a:p>
        </p:txBody>
      </p:sp>
      <p:sp>
        <p:nvSpPr>
          <p:cNvPr id="716" name="Shape 716"/>
          <p:cNvSpPr/>
          <p:nvPr/>
        </p:nvSpPr>
        <p:spPr>
          <a:xfrm>
            <a:off x="8504540" y="12171512"/>
            <a:ext cx="7374920" cy="747432"/>
          </a:xfrm>
          <a:prstGeom prst="rect">
            <a:avLst/>
          </a:prstGeom>
          <a:solidFill>
            <a:srgbClr val="FFFFFF"/>
          </a:solidFill>
          <a:ln w="25400">
            <a:solidFill>
              <a:schemeClr val="accent2">
                <a:lumOff val="-9882"/>
              </a:scheme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400">
                <a:latin typeface="Proxima Nova Light"/>
                <a:ea typeface="Proxima Nova Light"/>
                <a:cs typeface="Proxima Nova Light"/>
                <a:sym typeface="Proxima Nova Light"/>
              </a:defRPr>
            </a:lvl1pPr>
          </a:lstStyle>
          <a:p>
            <a:r>
              <a:t>ACTION ITEM 5</a:t>
            </a:r>
          </a:p>
        </p:txBody>
      </p:sp>
      <p:sp>
        <p:nvSpPr>
          <p:cNvPr id="717" name="Shape 717"/>
          <p:cNvSpPr/>
          <p:nvPr/>
        </p:nvSpPr>
        <p:spPr>
          <a:xfrm>
            <a:off x="11822074" y="12597273"/>
            <a:ext cx="739853" cy="97010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lstStyle>
            <a:lvl1pPr>
              <a:defRPr sz="6400"/>
            </a:lvl1pPr>
          </a:lstStyle>
          <a:p>
            <a:r>
              <a:t>…</a:t>
            </a:r>
          </a:p>
        </p:txBody>
      </p:sp>
      <p:sp>
        <p:nvSpPr>
          <p:cNvPr id="718" name="Shape 718"/>
          <p:cNvSpPr/>
          <p:nvPr/>
        </p:nvSpPr>
        <p:spPr>
          <a:xfrm>
            <a:off x="8504540" y="3819290"/>
            <a:ext cx="7374920" cy="747431"/>
          </a:xfrm>
          <a:prstGeom prst="rect">
            <a:avLst/>
          </a:prstGeom>
          <a:solidFill>
            <a:srgbClr val="FFFFFF"/>
          </a:solidFill>
          <a:ln w="25400">
            <a:solidFill>
              <a:schemeClr val="accent2">
                <a:lumOff val="-9882"/>
              </a:scheme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400">
                <a:latin typeface="Proxima Nova Light"/>
                <a:ea typeface="Proxima Nova Light"/>
                <a:cs typeface="Proxima Nova Light"/>
                <a:sym typeface="Proxima Nova Light"/>
              </a:defRPr>
            </a:lvl1pPr>
          </a:lstStyle>
          <a:p>
            <a:r>
              <a:t>ACTION ITEM 1</a:t>
            </a:r>
          </a:p>
        </p:txBody>
      </p:sp>
      <p:sp>
        <p:nvSpPr>
          <p:cNvPr id="719" name="Shape 719"/>
          <p:cNvSpPr/>
          <p:nvPr/>
        </p:nvSpPr>
        <p:spPr>
          <a:xfrm>
            <a:off x="7650077" y="2403666"/>
            <a:ext cx="9083845" cy="1010218"/>
          </a:xfrm>
          <a:prstGeom prst="rect">
            <a:avLst/>
          </a:prstGeom>
          <a:solidFill>
            <a:schemeClr val="accent4">
              <a:lumOff val="-8431"/>
            </a:schemeClr>
          </a:solidFill>
          <a:ln w="12700">
            <a:miter lim="400000"/>
          </a:ln>
          <a:extLst>
            <a:ext uri="{C572A759-6A51-4108-AA02-DFA0A04FC94B}">
              <ma14:wrappingTextBoxFlag xmlns:ma14="http://schemas.microsoft.com/office/mac/drawingml/2011/main" val="1"/>
            </a:ext>
          </a:extLst>
        </p:spPr>
        <p:txBody>
          <a:bodyPr lIns="121919" tIns="121919" rIns="121919" bIns="121919" anchor="ctr"/>
          <a:lstStyle>
            <a:lvl1pPr algn="ctr">
              <a:defRPr>
                <a:solidFill>
                  <a:srgbClr val="FFFFFF"/>
                </a:solidFill>
                <a:latin typeface="Proxima Nova Semibold"/>
                <a:ea typeface="Proxima Nova Semibold"/>
                <a:cs typeface="Proxima Nova Semibold"/>
                <a:sym typeface="Proxima Nova Semibold"/>
              </a:defRPr>
            </a:lvl1pPr>
          </a:lstStyle>
          <a:p>
            <a:r>
              <a:t>HIGH IMPACT</a:t>
            </a:r>
          </a:p>
        </p:txBody>
      </p:sp>
      <p:sp>
        <p:nvSpPr>
          <p:cNvPr id="720" name="Shape 720"/>
          <p:cNvSpPr/>
          <p:nvPr/>
        </p:nvSpPr>
        <p:spPr>
          <a:xfrm>
            <a:off x="7650077" y="6534808"/>
            <a:ext cx="9083845" cy="1010217"/>
          </a:xfrm>
          <a:prstGeom prst="rect">
            <a:avLst/>
          </a:prstGeom>
          <a:solidFill>
            <a:schemeClr val="accent4"/>
          </a:solidFill>
          <a:ln w="12700">
            <a:miter lim="400000"/>
          </a:ln>
          <a:extLst>
            <a:ext uri="{C572A759-6A51-4108-AA02-DFA0A04FC94B}">
              <ma14:wrappingTextBoxFlag xmlns:ma14="http://schemas.microsoft.com/office/mac/drawingml/2011/main" val="1"/>
            </a:ext>
          </a:extLst>
        </p:spPr>
        <p:txBody>
          <a:bodyPr lIns="121919" tIns="121919" rIns="121919" bIns="121919" anchor="ctr"/>
          <a:lstStyle>
            <a:lvl1pPr algn="ctr">
              <a:defRPr>
                <a:solidFill>
                  <a:srgbClr val="FFFFFF"/>
                </a:solidFill>
                <a:latin typeface="Proxima Nova Semibold"/>
                <a:ea typeface="Proxima Nova Semibold"/>
                <a:cs typeface="Proxima Nova Semibold"/>
                <a:sym typeface="Proxima Nova Semibold"/>
              </a:defRPr>
            </a:lvl1pPr>
          </a:lstStyle>
          <a:p>
            <a:r>
              <a:t>MEDIUM IMPACT</a:t>
            </a:r>
          </a:p>
        </p:txBody>
      </p:sp>
      <p:sp>
        <p:nvSpPr>
          <p:cNvPr id="721" name="Shape 721"/>
          <p:cNvSpPr/>
          <p:nvPr/>
        </p:nvSpPr>
        <p:spPr>
          <a:xfrm>
            <a:off x="7650077" y="10629620"/>
            <a:ext cx="9083845" cy="1010217"/>
          </a:xfrm>
          <a:prstGeom prst="rect">
            <a:avLst/>
          </a:prstGeom>
          <a:solidFill>
            <a:schemeClr val="accent4">
              <a:satOff val="-15514"/>
              <a:lumOff val="28921"/>
            </a:schemeClr>
          </a:solidFill>
          <a:ln w="12700">
            <a:miter lim="400000"/>
          </a:ln>
          <a:extLst>
            <a:ext uri="{C572A759-6A51-4108-AA02-DFA0A04FC94B}">
              <ma14:wrappingTextBoxFlag xmlns:ma14="http://schemas.microsoft.com/office/mac/drawingml/2011/main" val="1"/>
            </a:ext>
          </a:extLst>
        </p:spPr>
        <p:txBody>
          <a:bodyPr lIns="121919" tIns="121919" rIns="121919" bIns="121919" anchor="ctr"/>
          <a:lstStyle>
            <a:lvl1pPr algn="ctr">
              <a:defRPr>
                <a:solidFill>
                  <a:srgbClr val="FFFFFF"/>
                </a:solidFill>
                <a:latin typeface="Proxima Nova Semibold"/>
                <a:ea typeface="Proxima Nova Semibold"/>
                <a:cs typeface="Proxima Nova Semibold"/>
                <a:sym typeface="Proxima Nova Semibold"/>
              </a:defRPr>
            </a:lvl1pPr>
          </a:lstStyle>
          <a:p>
            <a:r>
              <a:t>LOW IMPACT</a:t>
            </a:r>
          </a:p>
        </p:txBody>
      </p:sp>
      <p:sp>
        <p:nvSpPr>
          <p:cNvPr id="722" name="Shape 722"/>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723" name="GDD-Logo-text-WHITE-SMALL.png"/>
          <p:cNvPicPr>
            <a:picLocks noChangeAspect="1"/>
          </p:cNvPicPr>
          <p:nvPr/>
        </p:nvPicPr>
        <p:blipFill>
          <a:blip r:embed="rId3">
            <a:extLst/>
          </a:blip>
          <a:stretch>
            <a:fillRect/>
          </a:stretch>
        </p:blipFill>
        <p:spPr>
          <a:xfrm>
            <a:off x="8387879" y="161833"/>
            <a:ext cx="7974225" cy="880488"/>
          </a:xfrm>
          <a:prstGeom prst="rect">
            <a:avLst/>
          </a:prstGeom>
          <a:ln w="12700">
            <a:miter lim="400000"/>
          </a:ln>
        </p:spPr>
      </p:pic>
      <p:pic>
        <p:nvPicPr>
          <p:cNvPr id="724" name="image2.png" descr="C:\Users\Keith\Desktop\Sprocket low-res for light backgrounds.png"/>
          <p:cNvPicPr>
            <a:picLocks noChangeAspect="1"/>
          </p:cNvPicPr>
          <p:nvPr/>
        </p:nvPicPr>
        <p:blipFill>
          <a:blip r:embed="rId4">
            <a:extLst/>
          </a:blip>
          <a:stretch>
            <a:fillRect/>
          </a:stretch>
        </p:blipFill>
        <p:spPr>
          <a:xfrm>
            <a:off x="22692590" y="12079965"/>
            <a:ext cx="1311222" cy="1455969"/>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500"/>
                                  </p:stCondLst>
                                  <p:iterate>
                                    <p:tmAbs val="0"/>
                                  </p:iterate>
                                  <p:childTnLst>
                                    <p:set>
                                      <p:cBhvr>
                                        <p:cTn id="6" fill="hold"/>
                                        <p:tgtEl>
                                          <p:spTgt spid="71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2" nodeType="afterEffect">
                                  <p:stCondLst>
                                    <p:cond delay="400"/>
                                  </p:stCondLst>
                                  <p:iterate>
                                    <p:tmAbs val="0"/>
                                  </p:iterate>
                                  <p:childTnLst>
                                    <p:set>
                                      <p:cBhvr>
                                        <p:cTn id="9" fill="hold"/>
                                        <p:tgtEl>
                                          <p:spTgt spid="720"/>
                                        </p:tgtEl>
                                        <p:attrNameLst>
                                          <p:attrName>style.visibility</p:attrName>
                                        </p:attrNameLst>
                                      </p:cBhvr>
                                      <p:to>
                                        <p:strVal val="visible"/>
                                      </p:to>
                                    </p:set>
                                  </p:childTnLst>
                                </p:cTn>
                              </p:par>
                            </p:childTnLst>
                          </p:cTn>
                        </p:par>
                        <p:par>
                          <p:cTn id="10" fill="hold">
                            <p:stCondLst>
                              <p:cond delay="900"/>
                            </p:stCondLst>
                            <p:childTnLst>
                              <p:par>
                                <p:cTn id="11" presetID="1" presetClass="entr" presetSubtype="0" fill="hold" grpId="3" nodeType="afterEffect">
                                  <p:stCondLst>
                                    <p:cond delay="400"/>
                                  </p:stCondLst>
                                  <p:iterate>
                                    <p:tmAbs val="0"/>
                                  </p:iterate>
                                  <p:childTnLst>
                                    <p:set>
                                      <p:cBhvr>
                                        <p:cTn id="12" fill="hold"/>
                                        <p:tgtEl>
                                          <p:spTgt spid="7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9" grpId="1" animBg="1" advAuto="0"/>
      <p:bldP spid="720" grpId="2" animBg="1" advAuto="0"/>
      <p:bldP spid="721" grpId="3" animBg="1" advAuto="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 name="Shape 728"/>
          <p:cNvSpPr/>
          <p:nvPr/>
        </p:nvSpPr>
        <p:spPr>
          <a:xfrm>
            <a:off x="2550728" y="4358984"/>
            <a:ext cx="19648526" cy="4244352"/>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lnSpc>
                <a:spcPct val="200000"/>
              </a:lnSpc>
              <a:defRPr sz="5200">
                <a:solidFill>
                  <a:srgbClr val="535353"/>
                </a:solidFill>
                <a:latin typeface="Proxima Nova Semibold"/>
                <a:ea typeface="Proxima Nova Semibold"/>
                <a:cs typeface="Proxima Nova Semibold"/>
                <a:sym typeface="Proxima Nova Semibold"/>
              </a:defRPr>
            </a:pPr>
            <a:r>
              <a:rPr dirty="0">
                <a:latin typeface="Proxima Nova Light"/>
                <a:ea typeface="Proxima Nova Light"/>
                <a:cs typeface="Proxima Nova Light"/>
                <a:sym typeface="Proxima Nova Light"/>
              </a:rPr>
              <a:t>For [</a:t>
            </a:r>
            <a:r>
              <a:rPr u="sng" dirty="0">
                <a:solidFill>
                  <a:srgbClr val="F07A30"/>
                </a:solidFill>
              </a:rPr>
              <a:t>Marketing Mary</a:t>
            </a:r>
            <a:r>
              <a:rPr dirty="0">
                <a:latin typeface="Proxima Nova Light"/>
                <a:ea typeface="Proxima Nova Light"/>
                <a:cs typeface="Proxima Nova Light"/>
                <a:sym typeface="Proxima Nova Light"/>
              </a:rPr>
              <a:t>] visiting the [</a:t>
            </a:r>
            <a:r>
              <a:rPr u="sng" dirty="0">
                <a:solidFill>
                  <a:srgbClr val="F07A30"/>
                </a:solidFill>
              </a:rPr>
              <a:t>Home Page</a:t>
            </a:r>
            <a:r>
              <a:rPr dirty="0">
                <a:latin typeface="Proxima Nova Light"/>
                <a:ea typeface="Proxima Nova Light"/>
                <a:cs typeface="Proxima Nova Light"/>
                <a:sym typeface="Proxima Nova Light"/>
              </a:rPr>
              <a:t>], we believe changing</a:t>
            </a:r>
            <a:br>
              <a:rPr dirty="0">
                <a:latin typeface="Proxima Nova Light"/>
                <a:ea typeface="Proxima Nova Light"/>
                <a:cs typeface="Proxima Nova Light"/>
                <a:sym typeface="Proxima Nova Light"/>
              </a:rPr>
            </a:br>
            <a:r>
              <a:rPr dirty="0">
                <a:latin typeface="Proxima Nova Light"/>
                <a:ea typeface="Proxima Nova Light"/>
                <a:cs typeface="Proxima Nova Light"/>
                <a:sym typeface="Proxima Nova Light"/>
              </a:rPr>
              <a:t>[</a:t>
            </a:r>
            <a:r>
              <a:rPr u="sng" dirty="0">
                <a:solidFill>
                  <a:srgbClr val="F07A30"/>
                </a:solidFill>
              </a:rPr>
              <a:t>funnel tool graphic</a:t>
            </a:r>
            <a:r>
              <a:rPr dirty="0">
                <a:latin typeface="Proxima Nova Light"/>
                <a:ea typeface="Proxima Nova Light"/>
                <a:cs typeface="Proxima Nova Light"/>
                <a:sym typeface="Proxima Nova Light"/>
              </a:rPr>
              <a:t>] into a [</a:t>
            </a:r>
            <a:r>
              <a:rPr u="sng" dirty="0">
                <a:solidFill>
                  <a:srgbClr val="F07A30"/>
                </a:solidFill>
              </a:rPr>
              <a:t>interactive &amp; linked graphic</a:t>
            </a:r>
            <a:r>
              <a:rPr dirty="0">
                <a:latin typeface="Proxima Nova Light"/>
                <a:ea typeface="Proxima Nova Light"/>
                <a:cs typeface="Proxima Nova Light"/>
                <a:sym typeface="Proxima Nova Light"/>
              </a:rPr>
              <a:t>] will </a:t>
            </a:r>
            <a:br>
              <a:rPr dirty="0">
                <a:latin typeface="Proxima Nova Light"/>
                <a:ea typeface="Proxima Nova Light"/>
                <a:cs typeface="Proxima Nova Light"/>
                <a:sym typeface="Proxima Nova Light"/>
              </a:rPr>
            </a:br>
            <a:r>
              <a:rPr u="sng" dirty="0">
                <a:latin typeface="Proxima Nova Light"/>
                <a:ea typeface="Proxima Nova Light"/>
                <a:cs typeface="Proxima Nova Light"/>
                <a:sym typeface="Proxima Nova Light"/>
              </a:rPr>
              <a:t>[</a:t>
            </a:r>
            <a:r>
              <a:rPr u="sng" dirty="0">
                <a:solidFill>
                  <a:srgbClr val="F07A30"/>
                </a:solidFill>
              </a:rPr>
              <a:t>increase home -&gt; product page visitor flow by 5%</a:t>
            </a:r>
            <a:r>
              <a:rPr dirty="0">
                <a:latin typeface="Proxima Nova Light"/>
                <a:ea typeface="Proxima Nova Light"/>
                <a:cs typeface="Proxima Nova Light"/>
                <a:sym typeface="Proxima Nova Light"/>
              </a:rPr>
              <a:t>]</a:t>
            </a:r>
          </a:p>
        </p:txBody>
      </p:sp>
      <p:sp>
        <p:nvSpPr>
          <p:cNvPr id="729" name="Shape 729"/>
          <p:cNvSpPr/>
          <p:nvPr/>
        </p:nvSpPr>
        <p:spPr>
          <a:xfrm>
            <a:off x="4535281" y="591882"/>
            <a:ext cx="15679421" cy="16027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lnSpc>
                <a:spcPct val="200000"/>
              </a:lnSpc>
              <a:defRPr sz="8800">
                <a:solidFill>
                  <a:srgbClr val="535353"/>
                </a:solidFill>
                <a:latin typeface="Proxima Nova Semibold"/>
                <a:ea typeface="Proxima Nova Semibold"/>
                <a:cs typeface="Proxima Nova Semibold"/>
                <a:sym typeface="Proxima Nova Semibold"/>
              </a:defRPr>
            </a:pPr>
            <a:r>
              <a:rPr dirty="0">
                <a:solidFill>
                  <a:schemeClr val="accent4">
                    <a:lumOff val="-8431"/>
                  </a:schemeClr>
                </a:solidFill>
              </a:rPr>
              <a:t>HIGH IMPACT</a:t>
            </a:r>
            <a:r>
              <a:rPr dirty="0"/>
              <a:t> - ACTION ITEM 1</a:t>
            </a:r>
          </a:p>
        </p:txBody>
      </p:sp>
      <p:sp>
        <p:nvSpPr>
          <p:cNvPr id="730" name="Shape 730"/>
          <p:cNvSpPr/>
          <p:nvPr/>
        </p:nvSpPr>
        <p:spPr>
          <a:xfrm>
            <a:off x="2909782" y="9658803"/>
            <a:ext cx="18930418"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lnSpc>
                <a:spcPct val="200000"/>
              </a:lnSpc>
              <a:defRPr>
                <a:solidFill>
                  <a:srgbClr val="A7A7A7"/>
                </a:solidFill>
                <a:latin typeface="Proxima Nova Semibold"/>
                <a:ea typeface="Proxima Nova Semibold"/>
                <a:cs typeface="Proxima Nova Semibold"/>
                <a:sym typeface="Proxima Nova Semibold"/>
              </a:defRPr>
            </a:pPr>
            <a:r>
              <a:rPr dirty="0"/>
              <a:t>We believe this to be true because [</a:t>
            </a:r>
            <a:r>
              <a:rPr u="sng" dirty="0">
                <a:solidFill>
                  <a:srgbClr val="F07A30"/>
                </a:solidFill>
              </a:rPr>
              <a:t>research or previous experiment</a:t>
            </a:r>
            <a:r>
              <a:rPr dirty="0"/>
              <a:t>]</a:t>
            </a:r>
          </a:p>
        </p:txBody>
      </p:sp>
      <p:sp>
        <p:nvSpPr>
          <p:cNvPr id="731" name="Shape 731"/>
          <p:cNvSpPr/>
          <p:nvPr/>
        </p:nvSpPr>
        <p:spPr>
          <a:xfrm>
            <a:off x="9361484" y="2669571"/>
            <a:ext cx="6027015"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lnSpc>
                <a:spcPct val="200000"/>
              </a:lnSpc>
              <a:defRPr>
                <a:solidFill>
                  <a:srgbClr val="535353"/>
                </a:solidFill>
                <a:latin typeface="Proxima Nova Light"/>
                <a:ea typeface="Proxima Nova Light"/>
                <a:cs typeface="Proxima Nova Light"/>
                <a:sym typeface="Proxima Nova Light"/>
              </a:defRPr>
            </a:lvl1pPr>
          </a:lstStyle>
          <a:p>
            <a:r>
              <a:rPr dirty="0"/>
              <a:t>Hypothesis Statement</a:t>
            </a:r>
          </a:p>
        </p:txBody>
      </p:sp>
      <p:sp>
        <p:nvSpPr>
          <p:cNvPr id="732" name="Shape 732"/>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733" name="GDD-Logo-text-WHITE-SMALL.png"/>
          <p:cNvPicPr>
            <a:picLocks noChangeAspect="1"/>
          </p:cNvPicPr>
          <p:nvPr/>
        </p:nvPicPr>
        <p:blipFill>
          <a:blip r:embed="rId3">
            <a:extLst/>
          </a:blip>
          <a:stretch>
            <a:fillRect/>
          </a:stretch>
        </p:blipFill>
        <p:spPr>
          <a:xfrm>
            <a:off x="8387879" y="161833"/>
            <a:ext cx="7974225" cy="880488"/>
          </a:xfrm>
          <a:prstGeom prst="rect">
            <a:avLst/>
          </a:prstGeom>
          <a:ln w="12700">
            <a:miter lim="400000"/>
          </a:ln>
        </p:spPr>
      </p:pic>
      <p:sp>
        <p:nvSpPr>
          <p:cNvPr id="734" name="Shape 734"/>
          <p:cNvSpPr/>
          <p:nvPr/>
        </p:nvSpPr>
        <p:spPr>
          <a:xfrm>
            <a:off x="4032056" y="12220434"/>
            <a:ext cx="16685870"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lnSpc>
                <a:spcPct val="150000"/>
              </a:lnSpc>
              <a:defRPr>
                <a:solidFill>
                  <a:srgbClr val="535353"/>
                </a:solidFill>
                <a:latin typeface="Proxima Nova Light"/>
                <a:ea typeface="Proxima Nova Light"/>
                <a:cs typeface="Proxima Nova Light"/>
                <a:sym typeface="Proxima Nova Light"/>
              </a:defRPr>
            </a:lvl1pPr>
          </a:lstStyle>
          <a:p>
            <a:r>
              <a:t>Expected Impact    +    Effort Required    +    Experiment Design</a:t>
            </a:r>
          </a:p>
        </p:txBody>
      </p:sp>
      <p:pic>
        <p:nvPicPr>
          <p:cNvPr id="735" name="image2.png" descr="C:\Users\Keith\Desktop\Sprocket low-res for light backgrounds.png"/>
          <p:cNvPicPr>
            <a:picLocks noChangeAspect="1"/>
          </p:cNvPicPr>
          <p:nvPr/>
        </p:nvPicPr>
        <p:blipFill>
          <a:blip r:embed="rId4">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xmlns:p14="http://schemas.microsoft.com/office/powerpoint/2010/mai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7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7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7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8" grpId="1" animBg="1" advAuto="0"/>
      <p:bldP spid="730" grpId="2" animBg="1" advAuto="0"/>
      <p:bldP spid="734" grpId="3" animBg="1" advAuto="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hape 739"/>
          <p:cNvSpPr/>
          <p:nvPr/>
        </p:nvSpPr>
        <p:spPr>
          <a:xfrm>
            <a:off x="12996640" y="4479266"/>
            <a:ext cx="9412945" cy="651256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20000"/>
              </a:lnSpc>
              <a:defRPr sz="6000" b="1">
                <a:solidFill>
                  <a:srgbClr val="535353"/>
                </a:solidFill>
                <a:latin typeface="ProximaNova-Bold"/>
                <a:ea typeface="ProximaNova-Bold"/>
                <a:cs typeface="ProximaNova-Bold"/>
                <a:sym typeface="ProximaNova-Bold"/>
              </a:defRPr>
            </a:pPr>
            <a:r>
              <a:t>BUILD</a:t>
            </a:r>
          </a:p>
          <a:p>
            <a:pPr>
              <a:lnSpc>
                <a:spcPct val="150000"/>
              </a:lnSpc>
              <a:defRPr>
                <a:solidFill>
                  <a:srgbClr val="535353"/>
                </a:solidFill>
                <a:latin typeface="Proxima Nova Light"/>
                <a:ea typeface="Proxima Nova Light"/>
                <a:cs typeface="Proxima Nova Light"/>
                <a:sym typeface="Proxima Nova Light"/>
              </a:defRPr>
            </a:pPr>
            <a:r>
              <a:t>Everyone on the team will pitch in and work together to:</a:t>
            </a:r>
            <a:br/>
            <a:endParaRPr/>
          </a:p>
          <a:p>
            <a:pPr marL="481263" indent="-481263">
              <a:lnSpc>
                <a:spcPct val="150000"/>
              </a:lnSpc>
              <a:buClr>
                <a:srgbClr val="F07530"/>
              </a:buClr>
              <a:buSzPct val="100000"/>
              <a:buChar char="•"/>
              <a:defRPr>
                <a:solidFill>
                  <a:srgbClr val="535353"/>
                </a:solidFill>
                <a:latin typeface="Proxima Nova Light"/>
                <a:ea typeface="Proxima Nova Light"/>
                <a:cs typeface="Proxima Nova Light"/>
                <a:sym typeface="Proxima Nova Light"/>
              </a:defRPr>
            </a:pPr>
            <a:r>
              <a:t>Implement the high impact items</a:t>
            </a:r>
          </a:p>
          <a:p>
            <a:pPr marL="481263" indent="-481263">
              <a:lnSpc>
                <a:spcPct val="150000"/>
              </a:lnSpc>
              <a:buClr>
                <a:srgbClr val="F07530"/>
              </a:buClr>
              <a:buSzPct val="100000"/>
              <a:buChar char="•"/>
              <a:defRPr>
                <a:solidFill>
                  <a:srgbClr val="535353"/>
                </a:solidFill>
                <a:latin typeface="Proxima Nova Light"/>
                <a:ea typeface="Proxima Nova Light"/>
                <a:cs typeface="Proxima Nova Light"/>
                <a:sym typeface="Proxima Nova Light"/>
              </a:defRPr>
            </a:pPr>
            <a:r>
              <a:t>Setup experiments to test impact</a:t>
            </a:r>
          </a:p>
        </p:txBody>
      </p:sp>
      <p:pic>
        <p:nvPicPr>
          <p:cNvPr id="740" name="GDD-Methodology-ContinuousImprove-NoText.png"/>
          <p:cNvPicPr>
            <a:picLocks noChangeAspect="1"/>
          </p:cNvPicPr>
          <p:nvPr/>
        </p:nvPicPr>
        <p:blipFill>
          <a:blip r:embed="rId3">
            <a:extLst/>
          </a:blip>
          <a:stretch>
            <a:fillRect/>
          </a:stretch>
        </p:blipFill>
        <p:spPr>
          <a:xfrm>
            <a:off x="-3414050" y="1286396"/>
            <a:ext cx="18829019" cy="12554211"/>
          </a:xfrm>
          <a:prstGeom prst="rect">
            <a:avLst/>
          </a:prstGeom>
          <a:ln w="12700">
            <a:miter lim="400000"/>
          </a:ln>
        </p:spPr>
      </p:pic>
      <p:sp>
        <p:nvSpPr>
          <p:cNvPr id="741" name="Shape 741"/>
          <p:cNvSpPr/>
          <p:nvPr/>
        </p:nvSpPr>
        <p:spPr>
          <a:xfrm>
            <a:off x="1783311" y="12168375"/>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Promoters</a:t>
            </a:r>
          </a:p>
        </p:txBody>
      </p:sp>
      <p:sp>
        <p:nvSpPr>
          <p:cNvPr id="742" name="Shape 742"/>
          <p:cNvSpPr/>
          <p:nvPr/>
        </p:nvSpPr>
        <p:spPr>
          <a:xfrm>
            <a:off x="1783311" y="11011992"/>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Assets</a:t>
            </a:r>
          </a:p>
        </p:txBody>
      </p:sp>
      <p:sp>
        <p:nvSpPr>
          <p:cNvPr id="743" name="Shape 743"/>
          <p:cNvSpPr/>
          <p:nvPr/>
        </p:nvSpPr>
        <p:spPr>
          <a:xfrm>
            <a:off x="1783311" y="9906409"/>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Personalization</a:t>
            </a:r>
          </a:p>
        </p:txBody>
      </p:sp>
      <p:sp>
        <p:nvSpPr>
          <p:cNvPr id="744" name="Shape 744"/>
          <p:cNvSpPr/>
          <p:nvPr/>
        </p:nvSpPr>
        <p:spPr>
          <a:xfrm>
            <a:off x="1783311" y="8800827"/>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Stickiness</a:t>
            </a:r>
          </a:p>
        </p:txBody>
      </p:sp>
      <p:sp>
        <p:nvSpPr>
          <p:cNvPr id="745" name="Shape 745"/>
          <p:cNvSpPr/>
          <p:nvPr/>
        </p:nvSpPr>
        <p:spPr>
          <a:xfrm>
            <a:off x="1783311" y="7661378"/>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Conversion Rate Optimization</a:t>
            </a:r>
          </a:p>
        </p:txBody>
      </p:sp>
      <p:sp>
        <p:nvSpPr>
          <p:cNvPr id="746" name="Shape 746"/>
          <p:cNvSpPr/>
          <p:nvPr/>
        </p:nvSpPr>
        <p:spPr>
          <a:xfrm>
            <a:off x="1783311" y="6521928"/>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600">
                <a:solidFill>
                  <a:srgbClr val="FFFFFF"/>
                </a:solidFill>
                <a:latin typeface="Proxima Nova Semibold"/>
                <a:ea typeface="Proxima Nova Semibold"/>
                <a:cs typeface="Proxima Nova Semibold"/>
                <a:sym typeface="Proxima Nova Semibold"/>
              </a:defRPr>
            </a:lvl1pPr>
          </a:lstStyle>
          <a:p>
            <a:r>
              <a:t>Usability</a:t>
            </a:r>
          </a:p>
        </p:txBody>
      </p:sp>
      <p:sp>
        <p:nvSpPr>
          <p:cNvPr id="747" name="Shape 747"/>
          <p:cNvSpPr/>
          <p:nvPr/>
        </p:nvSpPr>
        <p:spPr>
          <a:xfrm>
            <a:off x="1783311" y="5416345"/>
            <a:ext cx="8434298" cy="819575"/>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Value</a:t>
            </a:r>
          </a:p>
        </p:txBody>
      </p:sp>
      <p:sp>
        <p:nvSpPr>
          <p:cNvPr id="748" name="Shape 748"/>
          <p:cNvSpPr/>
          <p:nvPr/>
        </p:nvSpPr>
        <p:spPr>
          <a:xfrm>
            <a:off x="1783311" y="4284434"/>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Audience</a:t>
            </a:r>
          </a:p>
        </p:txBody>
      </p:sp>
      <p:pic>
        <p:nvPicPr>
          <p:cNvPr id="749" name="GDD-Methodology-Arrow.png"/>
          <p:cNvPicPr>
            <a:picLocks noChangeAspect="1"/>
          </p:cNvPicPr>
          <p:nvPr/>
        </p:nvPicPr>
        <p:blipFill>
          <a:blip r:embed="rId4">
            <a:extLst/>
          </a:blip>
          <a:stretch>
            <a:fillRect/>
          </a:stretch>
        </p:blipFill>
        <p:spPr>
          <a:xfrm>
            <a:off x="2887519" y="3564372"/>
            <a:ext cx="343824" cy="343824"/>
          </a:xfrm>
          <a:prstGeom prst="rect">
            <a:avLst/>
          </a:prstGeom>
          <a:ln w="12700">
            <a:miter lim="400000"/>
          </a:ln>
        </p:spPr>
      </p:pic>
      <p:sp>
        <p:nvSpPr>
          <p:cNvPr id="750" name="Shape 750"/>
          <p:cNvSpPr/>
          <p:nvPr/>
        </p:nvSpPr>
        <p:spPr>
          <a:xfrm>
            <a:off x="1601941" y="2432344"/>
            <a:ext cx="8797037"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lnSpc>
                <a:spcPct val="120000"/>
              </a:lnSpc>
              <a:defRPr b="1">
                <a:solidFill>
                  <a:srgbClr val="FFFFFF"/>
                </a:solidFill>
                <a:latin typeface="ProximaNova-Bold"/>
                <a:ea typeface="ProximaNova-Bold"/>
                <a:cs typeface="ProximaNova-Bold"/>
                <a:sym typeface="ProximaNova-Bold"/>
              </a:defRPr>
            </a:lvl1pPr>
          </a:lstStyle>
          <a:p>
            <a:r>
              <a:t>CONTINUOUS IMPROVEMENT</a:t>
            </a:r>
          </a:p>
        </p:txBody>
      </p:sp>
      <p:sp>
        <p:nvSpPr>
          <p:cNvPr id="751" name="Shape 751"/>
          <p:cNvSpPr/>
          <p:nvPr/>
        </p:nvSpPr>
        <p:spPr>
          <a:xfrm>
            <a:off x="1374303" y="3343430"/>
            <a:ext cx="1343813"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PLAN</a:t>
            </a:r>
          </a:p>
        </p:txBody>
      </p:sp>
      <p:sp>
        <p:nvSpPr>
          <p:cNvPr id="752" name="Shape 752"/>
          <p:cNvSpPr/>
          <p:nvPr/>
        </p:nvSpPr>
        <p:spPr>
          <a:xfrm>
            <a:off x="3494804" y="3343430"/>
            <a:ext cx="1488466"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BUILD</a:t>
            </a:r>
          </a:p>
        </p:txBody>
      </p:sp>
      <p:sp>
        <p:nvSpPr>
          <p:cNvPr id="753" name="Shape 753"/>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754" name="GDD-Logo-text-WHITE-SMALL.png"/>
          <p:cNvPicPr>
            <a:picLocks noChangeAspect="1"/>
          </p:cNvPicPr>
          <p:nvPr/>
        </p:nvPicPr>
        <p:blipFill>
          <a:blip r:embed="rId5">
            <a:extLst/>
          </a:blip>
          <a:stretch>
            <a:fillRect/>
          </a:stretch>
        </p:blipFill>
        <p:spPr>
          <a:xfrm>
            <a:off x="8387879" y="161833"/>
            <a:ext cx="7974225" cy="880488"/>
          </a:xfrm>
          <a:prstGeom prst="rect">
            <a:avLst/>
          </a:prstGeom>
          <a:ln w="12700">
            <a:miter lim="400000"/>
          </a:ln>
        </p:spPr>
      </p:pic>
      <p:grpSp>
        <p:nvGrpSpPr>
          <p:cNvPr id="762" name="Group 762"/>
          <p:cNvGrpSpPr/>
          <p:nvPr/>
        </p:nvGrpSpPr>
        <p:grpSpPr>
          <a:xfrm>
            <a:off x="1335160" y="4322010"/>
            <a:ext cx="3448542" cy="1752237"/>
            <a:chOff x="0" y="0"/>
            <a:chExt cx="3448541" cy="1752236"/>
          </a:xfrm>
        </p:grpSpPr>
        <p:sp>
          <p:nvSpPr>
            <p:cNvPr id="755" name="Shape 755"/>
            <p:cNvSpPr/>
            <p:nvPr/>
          </p:nvSpPr>
          <p:spPr>
            <a:xfrm>
              <a:off x="8029" y="632701"/>
              <a:ext cx="3423876" cy="1119536"/>
            </a:xfrm>
            <a:prstGeom prst="rect">
              <a:avLst/>
            </a:prstGeom>
            <a:solidFill>
              <a:srgbClr val="FFFFFF"/>
            </a:solidFill>
            <a:ln w="25400" cap="flat">
              <a:solidFill>
                <a:schemeClr val="accent4">
                  <a:lumOff val="-8431"/>
                </a:schemeClr>
              </a:solidFill>
              <a:prstDash val="solid"/>
              <a:bevel/>
            </a:ln>
            <a:effectLst/>
          </p:spPr>
          <p:txBody>
            <a:bodyPr wrap="square" lIns="121919" tIns="121919" rIns="121919" bIns="121919" numCol="1" anchor="ctr">
              <a:noAutofit/>
            </a:bodyPr>
            <a:lstStyle/>
            <a:p>
              <a:endParaRPr/>
            </a:p>
          </p:txBody>
        </p:sp>
        <p:grpSp>
          <p:nvGrpSpPr>
            <p:cNvPr id="758" name="Group 758"/>
            <p:cNvGrpSpPr/>
            <p:nvPr/>
          </p:nvGrpSpPr>
          <p:grpSpPr>
            <a:xfrm>
              <a:off x="234227" y="963194"/>
              <a:ext cx="3066462" cy="544319"/>
              <a:chOff x="0" y="0"/>
              <a:chExt cx="3066461" cy="544317"/>
            </a:xfrm>
          </p:grpSpPr>
          <p:sp>
            <p:nvSpPr>
              <p:cNvPr id="756" name="Shape 756"/>
              <p:cNvSpPr/>
              <p:nvPr/>
            </p:nvSpPr>
            <p:spPr>
              <a:xfrm>
                <a:off x="-1" y="-1"/>
                <a:ext cx="3066463" cy="544319"/>
              </a:xfrm>
              <a:prstGeom prst="rect">
                <a:avLst/>
              </a:prstGeom>
              <a:solidFill>
                <a:srgbClr val="FFFFFF"/>
              </a:solidFill>
              <a:ln w="25400" cap="flat">
                <a:solidFill>
                  <a:schemeClr val="accent2">
                    <a:lumOff val="-9882"/>
                  </a:schemeClr>
                </a:solidFill>
                <a:prstDash val="solid"/>
                <a:bevel/>
              </a:ln>
              <a:effectLst/>
            </p:spPr>
            <p:txBody>
              <a:bodyPr wrap="square" lIns="121919" tIns="121919" rIns="121919" bIns="121919" numCol="1" anchor="ctr">
                <a:noAutofit/>
              </a:bodyPr>
              <a:lstStyle/>
              <a:p>
                <a:pPr algn="ctr">
                  <a:defRPr sz="1800"/>
                </a:pPr>
                <a:endParaRPr/>
              </a:p>
            </p:txBody>
          </p:sp>
          <p:sp>
            <p:nvSpPr>
              <p:cNvPr id="757" name="Shape 757"/>
              <p:cNvSpPr/>
              <p:nvPr/>
            </p:nvSpPr>
            <p:spPr>
              <a:xfrm>
                <a:off x="-1" y="10538"/>
                <a:ext cx="3066463" cy="52324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ctr">
                <a:spAutoFit/>
              </a:bodyPr>
              <a:lstStyle>
                <a:lvl1pPr algn="ctr">
                  <a:defRPr sz="1800">
                    <a:latin typeface="Proxima Nova Light"/>
                    <a:ea typeface="Proxima Nova Light"/>
                    <a:cs typeface="Proxima Nova Light"/>
                    <a:sym typeface="Proxima Nova Light"/>
                  </a:defRPr>
                </a:lvl1pPr>
              </a:lstStyle>
              <a:p>
                <a:r>
                  <a:t>ACTION ITEMS</a:t>
                </a:r>
              </a:p>
            </p:txBody>
          </p:sp>
        </p:grpSp>
        <p:grpSp>
          <p:nvGrpSpPr>
            <p:cNvPr id="761" name="Group 761"/>
            <p:cNvGrpSpPr/>
            <p:nvPr/>
          </p:nvGrpSpPr>
          <p:grpSpPr>
            <a:xfrm>
              <a:off x="0" y="0"/>
              <a:ext cx="3448542" cy="735694"/>
              <a:chOff x="0" y="0"/>
              <a:chExt cx="3448541" cy="735693"/>
            </a:xfrm>
          </p:grpSpPr>
          <p:sp>
            <p:nvSpPr>
              <p:cNvPr id="759" name="Shape 759"/>
              <p:cNvSpPr/>
              <p:nvPr/>
            </p:nvSpPr>
            <p:spPr>
              <a:xfrm>
                <a:off x="-1" y="0"/>
                <a:ext cx="3448543" cy="735694"/>
              </a:xfrm>
              <a:prstGeom prst="rect">
                <a:avLst/>
              </a:prstGeom>
              <a:solidFill>
                <a:schemeClr val="accent4">
                  <a:lumOff val="-8431"/>
                </a:schemeClr>
              </a:solidFill>
              <a:ln w="12700" cap="flat">
                <a:noFill/>
                <a:miter lim="400000"/>
              </a:ln>
              <a:effectLst/>
            </p:spPr>
            <p:txBody>
              <a:bodyPr wrap="square" lIns="121919" tIns="121919" rIns="121919" bIns="121919" numCol="1" anchor="ctr">
                <a:noAutofit/>
              </a:bodyPr>
              <a:lstStyle/>
              <a:p>
                <a:pPr algn="ctr">
                  <a:defRPr sz="2800">
                    <a:solidFill>
                      <a:srgbClr val="FFFFFF"/>
                    </a:solidFill>
                    <a:latin typeface="Franklin Gothic Medium"/>
                    <a:ea typeface="Franklin Gothic Medium"/>
                    <a:cs typeface="Franklin Gothic Medium"/>
                    <a:sym typeface="Franklin Gothic Medium"/>
                  </a:defRPr>
                </a:pPr>
                <a:endParaRPr/>
              </a:p>
            </p:txBody>
          </p:sp>
          <p:sp>
            <p:nvSpPr>
              <p:cNvPr id="760" name="Shape 760"/>
              <p:cNvSpPr/>
              <p:nvPr/>
            </p:nvSpPr>
            <p:spPr>
              <a:xfrm>
                <a:off x="-1" y="30026"/>
                <a:ext cx="3448543" cy="675641"/>
              </a:xfrm>
              <a:prstGeom prst="rect">
                <a:avLst/>
              </a:prstGeom>
              <a:noFill/>
              <a:ln w="25400" cap="flat">
                <a:noFill/>
                <a:miter lim="400000"/>
              </a:ln>
              <a:effectLst/>
              <a:extLst>
                <a:ext uri="{C572A759-6A51-4108-AA02-DFA0A04FC94B}">
                  <ma14:wrappingTextBoxFlag xmlns:ma14="http://schemas.microsoft.com/office/mac/drawingml/2011/main" val="1"/>
                </a:ext>
              </a:extLst>
            </p:spPr>
            <p:txBody>
              <a:bodyPr wrap="square" lIns="121919" tIns="121919" rIns="121919" bIns="121919" numCol="1" anchor="ctr">
                <a:spAutoFit/>
              </a:bodyPr>
              <a:lstStyle>
                <a:lvl1pPr algn="ctr">
                  <a:defRPr sz="2800">
                    <a:solidFill>
                      <a:srgbClr val="FFFFFF"/>
                    </a:solidFill>
                    <a:latin typeface="Proxima Nova Semibold"/>
                    <a:ea typeface="Proxima Nova Semibold"/>
                    <a:cs typeface="Proxima Nova Semibold"/>
                    <a:sym typeface="Proxima Nova Semibold"/>
                  </a:defRPr>
                </a:lvl1pPr>
              </a:lstStyle>
              <a:p>
                <a:r>
                  <a:t>HIGH IMPACT</a:t>
                </a:r>
              </a:p>
            </p:txBody>
          </p:sp>
        </p:grpSp>
      </p:grpSp>
      <p:pic>
        <p:nvPicPr>
          <p:cNvPr id="763" name="image2.png" descr="C:\Users\Keith\Desktop\Sprocket low-res for light backgrounds.png"/>
          <p:cNvPicPr>
            <a:picLocks noChangeAspect="1"/>
          </p:cNvPicPr>
          <p:nvPr/>
        </p:nvPicPr>
        <p:blipFill>
          <a:blip r:embed="rId6">
            <a:extLst/>
          </a:blip>
          <a:stretch>
            <a:fillRect/>
          </a:stretch>
        </p:blipFill>
        <p:spPr>
          <a:xfrm>
            <a:off x="22692590" y="12079965"/>
            <a:ext cx="1311222" cy="1455969"/>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afterEffect">
                                  <p:stCondLst>
                                    <p:cond delay="300"/>
                                  </p:stCondLst>
                                  <p:iterate>
                                    <p:tmAbs val="0"/>
                                  </p:iterate>
                                  <p:childTnLst>
                                    <p:set>
                                      <p:cBhvr>
                                        <p:cTn id="6" fill="hold"/>
                                        <p:tgtEl>
                                          <p:spTgt spid="762"/>
                                        </p:tgtEl>
                                        <p:attrNameLst>
                                          <p:attrName>style.visibility</p:attrName>
                                        </p:attrNameLst>
                                      </p:cBhvr>
                                      <p:to>
                                        <p:strVal val="visible"/>
                                      </p:to>
                                    </p:set>
                                    <p:anim calcmode="lin" valueType="num">
                                      <p:cBhvr>
                                        <p:cTn id="7" dur="500" fill="hold"/>
                                        <p:tgtEl>
                                          <p:spTgt spid="762"/>
                                        </p:tgtEl>
                                        <p:attrNameLst>
                                          <p:attrName>ppt_x</p:attrName>
                                        </p:attrNameLst>
                                      </p:cBhvr>
                                      <p:tavLst>
                                        <p:tav tm="0">
                                          <p:val>
                                            <p:strVal val="#ppt_x"/>
                                          </p:val>
                                        </p:tav>
                                        <p:tav tm="100000">
                                          <p:val>
                                            <p:strVal val="#ppt_x"/>
                                          </p:val>
                                        </p:tav>
                                      </p:tavLst>
                                    </p:anim>
                                    <p:anim calcmode="lin" valueType="num">
                                      <p:cBhvr>
                                        <p:cTn id="8" dur="500" fill="hold"/>
                                        <p:tgtEl>
                                          <p:spTgt spid="762"/>
                                        </p:tgtEl>
                                        <p:attrNameLst>
                                          <p:attrName>ppt_y</p:attrName>
                                        </p:attrNameLst>
                                      </p:cBhvr>
                                      <p:tavLst>
                                        <p:tav tm="0">
                                          <p:val>
                                            <p:strVal val="0-#ppt_h/2"/>
                                          </p:val>
                                        </p:tav>
                                        <p:tav tm="100000">
                                          <p:val>
                                            <p:strVal val="#ppt_y"/>
                                          </p:val>
                                        </p:tav>
                                      </p:tavLst>
                                    </p:anim>
                                  </p:childTnLst>
                                </p:cTn>
                              </p:par>
                            </p:childTnLst>
                          </p:cTn>
                        </p:par>
                        <p:par>
                          <p:cTn id="9" fill="hold">
                            <p:stCondLst>
                              <p:cond delay="800"/>
                            </p:stCondLst>
                            <p:childTnLst>
                              <p:par>
                                <p:cTn id="10" presetID="1" presetClass="entr" presetSubtype="0" fill="hold" grpId="2" nodeType="afterEffect">
                                  <p:stCondLst>
                                    <p:cond delay="0"/>
                                  </p:stCondLst>
                                  <p:iterate>
                                    <p:tmAbs val="0"/>
                                  </p:iterate>
                                  <p:childTnLst>
                                    <p:set>
                                      <p:cBhvr>
                                        <p:cTn id="11" fill="hold"/>
                                        <p:tgtEl>
                                          <p:spTgt spid="75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3" nodeType="clickEffect">
                                  <p:stCondLst>
                                    <p:cond delay="0"/>
                                  </p:stCondLst>
                                  <p:iterate>
                                    <p:tmAbs val="0"/>
                                  </p:iterate>
                                  <p:childTnLst>
                                    <p:set>
                                      <p:cBhvr>
                                        <p:cTn id="15" fill="hold"/>
                                        <p:tgtEl>
                                          <p:spTgt spid="739">
                                            <p:bg/>
                                          </p:spTgt>
                                        </p:tgtEl>
                                        <p:attrNameLst>
                                          <p:attrName>style.visibility</p:attrName>
                                        </p:attrNameLst>
                                      </p:cBhvr>
                                      <p:to>
                                        <p:strVal val="visible"/>
                                      </p:to>
                                    </p:set>
                                  </p:childTnLst>
                                </p:cTn>
                              </p:par>
                              <p:par>
                                <p:cTn id="16" presetID="1" presetClass="entr" presetSubtype="0" fill="hold" grpId="3" nodeType="withEffect">
                                  <p:stCondLst>
                                    <p:cond delay="0"/>
                                  </p:stCondLst>
                                  <p:iterate>
                                    <p:tmAbs val="0"/>
                                  </p:iterate>
                                  <p:childTnLst>
                                    <p:set>
                                      <p:cBhvr>
                                        <p:cTn id="17" fill="hold"/>
                                        <p:tgtEl>
                                          <p:spTgt spid="739">
                                            <p:txEl>
                                              <p:pRg st="0" end="0"/>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3" nodeType="afterEffect">
                                  <p:stCondLst>
                                    <p:cond delay="0"/>
                                  </p:stCondLst>
                                  <p:iterate>
                                    <p:tmAbs val="0"/>
                                  </p:iterate>
                                  <p:childTnLst>
                                    <p:set>
                                      <p:cBhvr>
                                        <p:cTn id="20" fill="hold"/>
                                        <p:tgtEl>
                                          <p:spTgt spid="739">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3" nodeType="clickEffect">
                                  <p:stCondLst>
                                    <p:cond delay="0"/>
                                  </p:stCondLst>
                                  <p:iterate>
                                    <p:tmAbs val="0"/>
                                  </p:iterate>
                                  <p:childTnLst>
                                    <p:set>
                                      <p:cBhvr>
                                        <p:cTn id="24" fill="hold"/>
                                        <p:tgtEl>
                                          <p:spTgt spid="739">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3" nodeType="clickEffect">
                                  <p:stCondLst>
                                    <p:cond delay="0"/>
                                  </p:stCondLst>
                                  <p:iterate>
                                    <p:tmAbs val="0"/>
                                  </p:iterate>
                                  <p:childTnLst>
                                    <p:set>
                                      <p:cBhvr>
                                        <p:cTn id="28" fill="hold"/>
                                        <p:tgtEl>
                                          <p:spTgt spid="7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9" grpId="3" build="p" bldLvl="5" animBg="1" advAuto="0"/>
      <p:bldP spid="752" grpId="2" animBg="1" advAuto="0"/>
      <p:bldP spid="762" grpId="1" animBg="1" advAuto="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Shape 767"/>
          <p:cNvSpPr/>
          <p:nvPr/>
        </p:nvSpPr>
        <p:spPr>
          <a:xfrm>
            <a:off x="12996640" y="4549031"/>
            <a:ext cx="9412945" cy="695452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20000"/>
              </a:lnSpc>
              <a:defRPr sz="6000" b="1">
                <a:solidFill>
                  <a:srgbClr val="535353"/>
                </a:solidFill>
                <a:latin typeface="ProximaNova-Bold"/>
                <a:ea typeface="ProximaNova-Bold"/>
                <a:cs typeface="ProximaNova-Bold"/>
                <a:sym typeface="ProximaNova-Bold"/>
              </a:defRPr>
            </a:pPr>
            <a:r>
              <a:t>LEARN</a:t>
            </a:r>
          </a:p>
          <a:p>
            <a:pPr>
              <a:lnSpc>
                <a:spcPct val="120000"/>
              </a:lnSpc>
              <a:defRPr>
                <a:solidFill>
                  <a:srgbClr val="535353"/>
                </a:solidFill>
                <a:latin typeface="Proxima Nova Light"/>
                <a:ea typeface="Proxima Nova Light"/>
                <a:cs typeface="Proxima Nova Light"/>
                <a:sym typeface="Proxima Nova Light"/>
              </a:defRPr>
            </a:pPr>
            <a:r>
              <a:t>After running our experiments, your team will take a step back:</a:t>
            </a:r>
            <a:br/>
            <a:endParaRPr/>
          </a:p>
          <a:p>
            <a:pPr marL="609600" indent="-609600">
              <a:lnSpc>
                <a:spcPct val="150000"/>
              </a:lnSpc>
              <a:buClr>
                <a:srgbClr val="F07530"/>
              </a:buClr>
              <a:buSzPct val="100000"/>
              <a:buChar char="•"/>
              <a:defRPr>
                <a:solidFill>
                  <a:srgbClr val="535353"/>
                </a:solidFill>
                <a:latin typeface="Proxima Nova Light"/>
                <a:ea typeface="Proxima Nova Light"/>
                <a:cs typeface="Proxima Nova Light"/>
                <a:sym typeface="Proxima Nova Light"/>
              </a:defRPr>
            </a:pPr>
            <a:r>
              <a:t>Review results</a:t>
            </a:r>
          </a:p>
          <a:p>
            <a:pPr marL="609600" indent="-609600">
              <a:lnSpc>
                <a:spcPct val="150000"/>
              </a:lnSpc>
              <a:buClr>
                <a:srgbClr val="F07530"/>
              </a:buClr>
              <a:buSzPct val="100000"/>
              <a:buChar char="•"/>
              <a:defRPr>
                <a:solidFill>
                  <a:srgbClr val="535353"/>
                </a:solidFill>
                <a:latin typeface="Proxima Nova Light"/>
                <a:ea typeface="Proxima Nova Light"/>
                <a:cs typeface="Proxima Nova Light"/>
                <a:sym typeface="Proxima Nova Light"/>
              </a:defRPr>
            </a:pPr>
            <a:r>
              <a:t>What did we learn?</a:t>
            </a:r>
          </a:p>
          <a:p>
            <a:pPr marL="609600" indent="-609600">
              <a:lnSpc>
                <a:spcPct val="150000"/>
              </a:lnSpc>
              <a:buClr>
                <a:srgbClr val="F07530"/>
              </a:buClr>
              <a:buSzPct val="100000"/>
              <a:buChar char="•"/>
              <a:defRPr>
                <a:solidFill>
                  <a:srgbClr val="535353"/>
                </a:solidFill>
                <a:latin typeface="Proxima Nova Light"/>
                <a:ea typeface="Proxima Nova Light"/>
                <a:cs typeface="Proxima Nova Light"/>
                <a:sym typeface="Proxima Nova Light"/>
              </a:defRPr>
            </a:pPr>
            <a:r>
              <a:t>Publish findings</a:t>
            </a:r>
          </a:p>
        </p:txBody>
      </p:sp>
      <p:pic>
        <p:nvPicPr>
          <p:cNvPr id="768" name="GDD-Methodology-ContinuousImprove-NoText.png"/>
          <p:cNvPicPr>
            <a:picLocks noChangeAspect="1"/>
          </p:cNvPicPr>
          <p:nvPr/>
        </p:nvPicPr>
        <p:blipFill>
          <a:blip r:embed="rId3">
            <a:extLst/>
          </a:blip>
          <a:stretch>
            <a:fillRect/>
          </a:stretch>
        </p:blipFill>
        <p:spPr>
          <a:xfrm>
            <a:off x="-3414050" y="1286396"/>
            <a:ext cx="18829019" cy="12554211"/>
          </a:xfrm>
          <a:prstGeom prst="rect">
            <a:avLst/>
          </a:prstGeom>
          <a:ln w="12700">
            <a:miter lim="400000"/>
          </a:ln>
        </p:spPr>
      </p:pic>
      <p:sp>
        <p:nvSpPr>
          <p:cNvPr id="769" name="Shape 769"/>
          <p:cNvSpPr/>
          <p:nvPr/>
        </p:nvSpPr>
        <p:spPr>
          <a:xfrm>
            <a:off x="1783311" y="12168375"/>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Promoters</a:t>
            </a:r>
          </a:p>
        </p:txBody>
      </p:sp>
      <p:sp>
        <p:nvSpPr>
          <p:cNvPr id="770" name="Shape 770"/>
          <p:cNvSpPr/>
          <p:nvPr/>
        </p:nvSpPr>
        <p:spPr>
          <a:xfrm>
            <a:off x="1783311" y="11011992"/>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Assets</a:t>
            </a:r>
          </a:p>
        </p:txBody>
      </p:sp>
      <p:sp>
        <p:nvSpPr>
          <p:cNvPr id="771" name="Shape 771"/>
          <p:cNvSpPr/>
          <p:nvPr/>
        </p:nvSpPr>
        <p:spPr>
          <a:xfrm>
            <a:off x="1783311" y="9906409"/>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Personalization</a:t>
            </a:r>
          </a:p>
        </p:txBody>
      </p:sp>
      <p:sp>
        <p:nvSpPr>
          <p:cNvPr id="772" name="Shape 772"/>
          <p:cNvSpPr/>
          <p:nvPr/>
        </p:nvSpPr>
        <p:spPr>
          <a:xfrm>
            <a:off x="1783311" y="8800827"/>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Stickiness</a:t>
            </a:r>
          </a:p>
        </p:txBody>
      </p:sp>
      <p:sp>
        <p:nvSpPr>
          <p:cNvPr id="773" name="Shape 773"/>
          <p:cNvSpPr/>
          <p:nvPr/>
        </p:nvSpPr>
        <p:spPr>
          <a:xfrm>
            <a:off x="1783311" y="7661378"/>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Conversion Rate Optimization</a:t>
            </a:r>
          </a:p>
        </p:txBody>
      </p:sp>
      <p:sp>
        <p:nvSpPr>
          <p:cNvPr id="774" name="Shape 774"/>
          <p:cNvSpPr/>
          <p:nvPr/>
        </p:nvSpPr>
        <p:spPr>
          <a:xfrm>
            <a:off x="1783311" y="6521928"/>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600">
                <a:solidFill>
                  <a:srgbClr val="FFFFFF"/>
                </a:solidFill>
                <a:latin typeface="Proxima Nova Semibold"/>
                <a:ea typeface="Proxima Nova Semibold"/>
                <a:cs typeface="Proxima Nova Semibold"/>
                <a:sym typeface="Proxima Nova Semibold"/>
              </a:defRPr>
            </a:lvl1pPr>
          </a:lstStyle>
          <a:p>
            <a:r>
              <a:t>Usability</a:t>
            </a:r>
          </a:p>
        </p:txBody>
      </p:sp>
      <p:sp>
        <p:nvSpPr>
          <p:cNvPr id="775" name="Shape 775"/>
          <p:cNvSpPr/>
          <p:nvPr/>
        </p:nvSpPr>
        <p:spPr>
          <a:xfrm>
            <a:off x="1783311" y="5416345"/>
            <a:ext cx="8434298" cy="819575"/>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Value</a:t>
            </a:r>
          </a:p>
        </p:txBody>
      </p:sp>
      <p:sp>
        <p:nvSpPr>
          <p:cNvPr id="776" name="Shape 776"/>
          <p:cNvSpPr/>
          <p:nvPr/>
        </p:nvSpPr>
        <p:spPr>
          <a:xfrm>
            <a:off x="1783311" y="4284434"/>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Audience</a:t>
            </a:r>
          </a:p>
        </p:txBody>
      </p:sp>
      <p:pic>
        <p:nvPicPr>
          <p:cNvPr id="777" name="GDD-Methodology-Arrow.png"/>
          <p:cNvPicPr>
            <a:picLocks noChangeAspect="1"/>
          </p:cNvPicPr>
          <p:nvPr/>
        </p:nvPicPr>
        <p:blipFill>
          <a:blip r:embed="rId4">
            <a:extLst/>
          </a:blip>
          <a:stretch>
            <a:fillRect/>
          </a:stretch>
        </p:blipFill>
        <p:spPr>
          <a:xfrm>
            <a:off x="2887519" y="3564372"/>
            <a:ext cx="343824" cy="343824"/>
          </a:xfrm>
          <a:prstGeom prst="rect">
            <a:avLst/>
          </a:prstGeom>
          <a:ln w="12700">
            <a:miter lim="400000"/>
          </a:ln>
        </p:spPr>
      </p:pic>
      <p:sp>
        <p:nvSpPr>
          <p:cNvPr id="778" name="Shape 778"/>
          <p:cNvSpPr/>
          <p:nvPr/>
        </p:nvSpPr>
        <p:spPr>
          <a:xfrm>
            <a:off x="1601941" y="2432344"/>
            <a:ext cx="8797037"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lnSpc>
                <a:spcPct val="120000"/>
              </a:lnSpc>
              <a:defRPr b="1">
                <a:solidFill>
                  <a:srgbClr val="FFFFFF"/>
                </a:solidFill>
                <a:latin typeface="ProximaNova-Bold"/>
                <a:ea typeface="ProximaNova-Bold"/>
                <a:cs typeface="ProximaNova-Bold"/>
                <a:sym typeface="ProximaNova-Bold"/>
              </a:defRPr>
            </a:lvl1pPr>
          </a:lstStyle>
          <a:p>
            <a:r>
              <a:t>CONTINUOUS IMPROVEMENT</a:t>
            </a:r>
          </a:p>
        </p:txBody>
      </p:sp>
      <p:sp>
        <p:nvSpPr>
          <p:cNvPr id="779" name="Shape 779"/>
          <p:cNvSpPr/>
          <p:nvPr/>
        </p:nvSpPr>
        <p:spPr>
          <a:xfrm>
            <a:off x="1374303" y="3343430"/>
            <a:ext cx="1343813"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PLAN</a:t>
            </a:r>
          </a:p>
        </p:txBody>
      </p:sp>
      <p:pic>
        <p:nvPicPr>
          <p:cNvPr id="780" name="GDD-Methodology-Arrow.png"/>
          <p:cNvPicPr>
            <a:picLocks noChangeAspect="1"/>
          </p:cNvPicPr>
          <p:nvPr/>
        </p:nvPicPr>
        <p:blipFill>
          <a:blip r:embed="rId4">
            <a:extLst/>
          </a:blip>
          <a:stretch>
            <a:fillRect/>
          </a:stretch>
        </p:blipFill>
        <p:spPr>
          <a:xfrm>
            <a:off x="5224319" y="3564372"/>
            <a:ext cx="343824" cy="343824"/>
          </a:xfrm>
          <a:prstGeom prst="rect">
            <a:avLst/>
          </a:prstGeom>
          <a:ln w="12700">
            <a:miter lim="400000"/>
          </a:ln>
        </p:spPr>
      </p:pic>
      <p:sp>
        <p:nvSpPr>
          <p:cNvPr id="781" name="Shape 781"/>
          <p:cNvSpPr/>
          <p:nvPr/>
        </p:nvSpPr>
        <p:spPr>
          <a:xfrm>
            <a:off x="3494804" y="3343430"/>
            <a:ext cx="1488466"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BUILD</a:t>
            </a:r>
          </a:p>
        </p:txBody>
      </p:sp>
      <p:sp>
        <p:nvSpPr>
          <p:cNvPr id="782" name="Shape 782"/>
          <p:cNvSpPr/>
          <p:nvPr/>
        </p:nvSpPr>
        <p:spPr>
          <a:xfrm>
            <a:off x="5763870" y="3343430"/>
            <a:ext cx="1601598"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LEARN</a:t>
            </a:r>
          </a:p>
        </p:txBody>
      </p:sp>
      <p:sp>
        <p:nvSpPr>
          <p:cNvPr id="783" name="Shape 783"/>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784" name="GDD-Logo-text-WHITE-SMALL.png"/>
          <p:cNvPicPr>
            <a:picLocks noChangeAspect="1"/>
          </p:cNvPicPr>
          <p:nvPr/>
        </p:nvPicPr>
        <p:blipFill>
          <a:blip r:embed="rId5">
            <a:extLst/>
          </a:blip>
          <a:stretch>
            <a:fillRect/>
          </a:stretch>
        </p:blipFill>
        <p:spPr>
          <a:xfrm>
            <a:off x="8387879" y="161833"/>
            <a:ext cx="7974225" cy="880488"/>
          </a:xfrm>
          <a:prstGeom prst="rect">
            <a:avLst/>
          </a:prstGeom>
          <a:ln w="12700">
            <a:miter lim="400000"/>
          </a:ln>
        </p:spPr>
      </p:pic>
      <p:pic>
        <p:nvPicPr>
          <p:cNvPr id="785" name="image2.png" descr="C:\Users\Keith\Desktop\Sprocket low-res for light backgrounds.png"/>
          <p:cNvPicPr>
            <a:picLocks noChangeAspect="1"/>
          </p:cNvPicPr>
          <p:nvPr/>
        </p:nvPicPr>
        <p:blipFill>
          <a:blip r:embed="rId6">
            <a:extLst/>
          </a:blip>
          <a:stretch>
            <a:fillRect/>
          </a:stretch>
        </p:blipFill>
        <p:spPr>
          <a:xfrm>
            <a:off x="22692590" y="12079965"/>
            <a:ext cx="1311222" cy="1455969"/>
          </a:xfrm>
          <a:prstGeom prst="rect">
            <a:avLst/>
          </a:prstGeom>
          <a:ln w="12700">
            <a:miter lim="400000"/>
          </a:ln>
        </p:spPr>
      </p:pic>
    </p:spTree>
  </p:cSld>
  <p:clrMapOvr>
    <a:masterClrMapping/>
  </p:clrMapOvr>
  <p:transition spd="slow">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afterEffect">
                                  <p:stCondLst>
                                    <p:cond delay="0"/>
                                  </p:stCondLst>
                                  <p:iterate>
                                    <p:tmAbs val="0"/>
                                  </p:iterate>
                                  <p:childTnLst>
                                    <p:set>
                                      <p:cBhvr>
                                        <p:cTn id="6" fill="hold"/>
                                        <p:tgtEl>
                                          <p:spTgt spid="782"/>
                                        </p:tgtEl>
                                        <p:attrNameLst>
                                          <p:attrName>style.visibility</p:attrName>
                                        </p:attrNameLst>
                                      </p:cBhvr>
                                      <p:to>
                                        <p:strVal val="visible"/>
                                      </p:to>
                                    </p:set>
                                    <p:anim calcmode="lin" valueType="num">
                                      <p:cBhvr>
                                        <p:cTn id="7" dur="1000" fill="hold"/>
                                        <p:tgtEl>
                                          <p:spTgt spid="782"/>
                                        </p:tgtEl>
                                        <p:attrNameLst>
                                          <p:attrName>ppt_x</p:attrName>
                                        </p:attrNameLst>
                                      </p:cBhvr>
                                      <p:tavLst>
                                        <p:tav tm="0">
                                          <p:val>
                                            <p:strVal val="#ppt_x"/>
                                          </p:val>
                                        </p:tav>
                                        <p:tav tm="100000">
                                          <p:val>
                                            <p:strVal val="#ppt_x"/>
                                          </p:val>
                                        </p:tav>
                                      </p:tavLst>
                                    </p:anim>
                                    <p:anim calcmode="lin" valueType="num">
                                      <p:cBhvr>
                                        <p:cTn id="8" dur="1000" fill="hold"/>
                                        <p:tgtEl>
                                          <p:spTgt spid="78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2" nodeType="clickEffect">
                                  <p:stCondLst>
                                    <p:cond delay="0"/>
                                  </p:stCondLst>
                                  <p:iterate>
                                    <p:tmAbs val="0"/>
                                  </p:iterate>
                                  <p:childTnLst>
                                    <p:set>
                                      <p:cBhvr>
                                        <p:cTn id="12" fill="hold"/>
                                        <p:tgtEl>
                                          <p:spTgt spid="767">
                                            <p:bg/>
                                          </p:spTgt>
                                        </p:tgtEl>
                                        <p:attrNameLst>
                                          <p:attrName>style.visibility</p:attrName>
                                        </p:attrNameLst>
                                      </p:cBhvr>
                                      <p:to>
                                        <p:strVal val="visible"/>
                                      </p:to>
                                    </p:set>
                                  </p:childTnLst>
                                </p:cTn>
                              </p:par>
                              <p:par>
                                <p:cTn id="13" presetID="1" presetClass="entr" presetSubtype="0" fill="hold" grpId="2" nodeType="withEffect">
                                  <p:stCondLst>
                                    <p:cond delay="0"/>
                                  </p:stCondLst>
                                  <p:iterate>
                                    <p:tmAbs val="0"/>
                                  </p:iterate>
                                  <p:childTnLst>
                                    <p:set>
                                      <p:cBhvr>
                                        <p:cTn id="14" fill="hold"/>
                                        <p:tgtEl>
                                          <p:spTgt spid="767">
                                            <p:txEl>
                                              <p:pRg st="0" end="0"/>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2" nodeType="afterEffect">
                                  <p:stCondLst>
                                    <p:cond delay="0"/>
                                  </p:stCondLst>
                                  <p:iterate>
                                    <p:tmAbs val="0"/>
                                  </p:iterate>
                                  <p:childTnLst>
                                    <p:set>
                                      <p:cBhvr>
                                        <p:cTn id="17" fill="hold"/>
                                        <p:tgtEl>
                                          <p:spTgt spid="767">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2" nodeType="clickEffect">
                                  <p:stCondLst>
                                    <p:cond delay="0"/>
                                  </p:stCondLst>
                                  <p:iterate>
                                    <p:tmAbs val="0"/>
                                  </p:iterate>
                                  <p:childTnLst>
                                    <p:set>
                                      <p:cBhvr>
                                        <p:cTn id="21" fill="hold"/>
                                        <p:tgtEl>
                                          <p:spTgt spid="767">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2" nodeType="clickEffect">
                                  <p:stCondLst>
                                    <p:cond delay="0"/>
                                  </p:stCondLst>
                                  <p:iterate>
                                    <p:tmAbs val="0"/>
                                  </p:iterate>
                                  <p:childTnLst>
                                    <p:set>
                                      <p:cBhvr>
                                        <p:cTn id="25" fill="hold"/>
                                        <p:tgtEl>
                                          <p:spTgt spid="767">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2" nodeType="clickEffect">
                                  <p:stCondLst>
                                    <p:cond delay="0"/>
                                  </p:stCondLst>
                                  <p:iterate>
                                    <p:tmAbs val="0"/>
                                  </p:iterate>
                                  <p:childTnLst>
                                    <p:set>
                                      <p:cBhvr>
                                        <p:cTn id="29" fill="hold"/>
                                        <p:tgtEl>
                                          <p:spTgt spid="7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7" grpId="2" build="p" bldLvl="5" animBg="1" advAuto="0"/>
      <p:bldP spid="782" grpId="1" animBg="1" advAuto="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9" name="GDD-Methodology-ContinuousImprove-NoText.png"/>
          <p:cNvPicPr>
            <a:picLocks noChangeAspect="1"/>
          </p:cNvPicPr>
          <p:nvPr/>
        </p:nvPicPr>
        <p:blipFill>
          <a:blip r:embed="rId3">
            <a:extLst/>
          </a:blip>
          <a:stretch>
            <a:fillRect/>
          </a:stretch>
        </p:blipFill>
        <p:spPr>
          <a:xfrm>
            <a:off x="-3414050" y="1286396"/>
            <a:ext cx="18829019" cy="12554211"/>
          </a:xfrm>
          <a:prstGeom prst="rect">
            <a:avLst/>
          </a:prstGeom>
          <a:ln w="12700">
            <a:miter lim="400000"/>
          </a:ln>
        </p:spPr>
      </p:pic>
      <p:sp>
        <p:nvSpPr>
          <p:cNvPr id="790" name="Shape 790"/>
          <p:cNvSpPr/>
          <p:nvPr/>
        </p:nvSpPr>
        <p:spPr>
          <a:xfrm>
            <a:off x="1783311" y="12168375"/>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Promoters</a:t>
            </a:r>
          </a:p>
        </p:txBody>
      </p:sp>
      <p:sp>
        <p:nvSpPr>
          <p:cNvPr id="791" name="Shape 791"/>
          <p:cNvSpPr/>
          <p:nvPr/>
        </p:nvSpPr>
        <p:spPr>
          <a:xfrm>
            <a:off x="1783311" y="11011992"/>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Assets</a:t>
            </a:r>
          </a:p>
        </p:txBody>
      </p:sp>
      <p:sp>
        <p:nvSpPr>
          <p:cNvPr id="792" name="Shape 792"/>
          <p:cNvSpPr/>
          <p:nvPr/>
        </p:nvSpPr>
        <p:spPr>
          <a:xfrm>
            <a:off x="1783311" y="9906409"/>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Personalization</a:t>
            </a:r>
          </a:p>
        </p:txBody>
      </p:sp>
      <p:sp>
        <p:nvSpPr>
          <p:cNvPr id="793" name="Shape 793"/>
          <p:cNvSpPr/>
          <p:nvPr/>
        </p:nvSpPr>
        <p:spPr>
          <a:xfrm>
            <a:off x="1783311" y="8800827"/>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Stickiness</a:t>
            </a:r>
          </a:p>
        </p:txBody>
      </p:sp>
      <p:sp>
        <p:nvSpPr>
          <p:cNvPr id="794" name="Shape 794"/>
          <p:cNvSpPr/>
          <p:nvPr/>
        </p:nvSpPr>
        <p:spPr>
          <a:xfrm>
            <a:off x="1783311" y="7661378"/>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Conversion Rate Optimization</a:t>
            </a:r>
          </a:p>
        </p:txBody>
      </p:sp>
      <p:sp>
        <p:nvSpPr>
          <p:cNvPr id="795" name="Shape 795"/>
          <p:cNvSpPr/>
          <p:nvPr/>
        </p:nvSpPr>
        <p:spPr>
          <a:xfrm>
            <a:off x="1783311" y="6521928"/>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600">
                <a:solidFill>
                  <a:srgbClr val="FFFFFF"/>
                </a:solidFill>
                <a:latin typeface="Proxima Nova Semibold"/>
                <a:ea typeface="Proxima Nova Semibold"/>
                <a:cs typeface="Proxima Nova Semibold"/>
                <a:sym typeface="Proxima Nova Semibold"/>
              </a:defRPr>
            </a:lvl1pPr>
          </a:lstStyle>
          <a:p>
            <a:r>
              <a:t>Usability</a:t>
            </a:r>
          </a:p>
        </p:txBody>
      </p:sp>
      <p:sp>
        <p:nvSpPr>
          <p:cNvPr id="796" name="Shape 796"/>
          <p:cNvSpPr/>
          <p:nvPr/>
        </p:nvSpPr>
        <p:spPr>
          <a:xfrm>
            <a:off x="1783311" y="5416345"/>
            <a:ext cx="8434298" cy="819575"/>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Value</a:t>
            </a:r>
          </a:p>
        </p:txBody>
      </p:sp>
      <p:sp>
        <p:nvSpPr>
          <p:cNvPr id="797" name="Shape 797"/>
          <p:cNvSpPr/>
          <p:nvPr/>
        </p:nvSpPr>
        <p:spPr>
          <a:xfrm>
            <a:off x="1783311" y="4284434"/>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Audience</a:t>
            </a:r>
          </a:p>
        </p:txBody>
      </p:sp>
      <p:pic>
        <p:nvPicPr>
          <p:cNvPr id="798" name="GDD-Methodology-Arrow.png"/>
          <p:cNvPicPr>
            <a:picLocks noChangeAspect="1"/>
          </p:cNvPicPr>
          <p:nvPr/>
        </p:nvPicPr>
        <p:blipFill>
          <a:blip r:embed="rId4">
            <a:extLst/>
          </a:blip>
          <a:stretch>
            <a:fillRect/>
          </a:stretch>
        </p:blipFill>
        <p:spPr>
          <a:xfrm>
            <a:off x="2887519" y="3564372"/>
            <a:ext cx="343824" cy="343824"/>
          </a:xfrm>
          <a:prstGeom prst="rect">
            <a:avLst/>
          </a:prstGeom>
          <a:ln w="12700">
            <a:miter lim="400000"/>
          </a:ln>
        </p:spPr>
      </p:pic>
      <p:sp>
        <p:nvSpPr>
          <p:cNvPr id="799" name="Shape 799"/>
          <p:cNvSpPr/>
          <p:nvPr/>
        </p:nvSpPr>
        <p:spPr>
          <a:xfrm>
            <a:off x="1601941" y="2432344"/>
            <a:ext cx="8797037"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lnSpc>
                <a:spcPct val="120000"/>
              </a:lnSpc>
              <a:defRPr b="1">
                <a:solidFill>
                  <a:srgbClr val="FFFFFF"/>
                </a:solidFill>
                <a:latin typeface="ProximaNova-Bold"/>
                <a:ea typeface="ProximaNova-Bold"/>
                <a:cs typeface="ProximaNova-Bold"/>
                <a:sym typeface="ProximaNova-Bold"/>
              </a:defRPr>
            </a:lvl1pPr>
          </a:lstStyle>
          <a:p>
            <a:r>
              <a:t>CONTINUOUS IMPROVEMENT</a:t>
            </a:r>
          </a:p>
        </p:txBody>
      </p:sp>
      <p:sp>
        <p:nvSpPr>
          <p:cNvPr id="800" name="Shape 800"/>
          <p:cNvSpPr/>
          <p:nvPr/>
        </p:nvSpPr>
        <p:spPr>
          <a:xfrm>
            <a:off x="1374303" y="3343430"/>
            <a:ext cx="1343813"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PLAN</a:t>
            </a:r>
          </a:p>
        </p:txBody>
      </p:sp>
      <p:pic>
        <p:nvPicPr>
          <p:cNvPr id="801" name="GDD-Methodology-Arrow.png"/>
          <p:cNvPicPr>
            <a:picLocks noChangeAspect="1"/>
          </p:cNvPicPr>
          <p:nvPr/>
        </p:nvPicPr>
        <p:blipFill>
          <a:blip r:embed="rId4">
            <a:extLst/>
          </a:blip>
          <a:stretch>
            <a:fillRect/>
          </a:stretch>
        </p:blipFill>
        <p:spPr>
          <a:xfrm>
            <a:off x="5224319" y="3564372"/>
            <a:ext cx="343824" cy="343824"/>
          </a:xfrm>
          <a:prstGeom prst="rect">
            <a:avLst/>
          </a:prstGeom>
          <a:ln w="12700">
            <a:miter lim="400000"/>
          </a:ln>
        </p:spPr>
      </p:pic>
      <p:pic>
        <p:nvPicPr>
          <p:cNvPr id="802" name="GDD-Methodology-Arrow.png"/>
          <p:cNvPicPr>
            <a:picLocks noChangeAspect="1"/>
          </p:cNvPicPr>
          <p:nvPr/>
        </p:nvPicPr>
        <p:blipFill>
          <a:blip r:embed="rId4">
            <a:extLst/>
          </a:blip>
          <a:stretch>
            <a:fillRect/>
          </a:stretch>
        </p:blipFill>
        <p:spPr>
          <a:xfrm>
            <a:off x="7561119" y="3564372"/>
            <a:ext cx="343825" cy="343824"/>
          </a:xfrm>
          <a:prstGeom prst="rect">
            <a:avLst/>
          </a:prstGeom>
          <a:ln w="12700">
            <a:miter lim="400000"/>
          </a:ln>
        </p:spPr>
      </p:pic>
      <p:sp>
        <p:nvSpPr>
          <p:cNvPr id="803" name="Shape 803"/>
          <p:cNvSpPr/>
          <p:nvPr/>
        </p:nvSpPr>
        <p:spPr>
          <a:xfrm>
            <a:off x="3494804" y="3343430"/>
            <a:ext cx="1488466"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BUILD</a:t>
            </a:r>
          </a:p>
        </p:txBody>
      </p:sp>
      <p:sp>
        <p:nvSpPr>
          <p:cNvPr id="804" name="Shape 804"/>
          <p:cNvSpPr/>
          <p:nvPr/>
        </p:nvSpPr>
        <p:spPr>
          <a:xfrm>
            <a:off x="5763870" y="3343430"/>
            <a:ext cx="1601598"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LEARN</a:t>
            </a:r>
          </a:p>
        </p:txBody>
      </p:sp>
      <p:sp>
        <p:nvSpPr>
          <p:cNvPr id="805" name="Shape 805"/>
          <p:cNvSpPr/>
          <p:nvPr/>
        </p:nvSpPr>
        <p:spPr>
          <a:xfrm>
            <a:off x="8053054" y="3355404"/>
            <a:ext cx="2397838"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TRANSFER</a:t>
            </a:r>
          </a:p>
        </p:txBody>
      </p:sp>
      <p:sp>
        <p:nvSpPr>
          <p:cNvPr id="806" name="Shape 806"/>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807" name="GDD-Logo-text-WHITE-SMALL.png"/>
          <p:cNvPicPr>
            <a:picLocks noChangeAspect="1"/>
          </p:cNvPicPr>
          <p:nvPr/>
        </p:nvPicPr>
        <p:blipFill>
          <a:blip r:embed="rId5">
            <a:extLst/>
          </a:blip>
          <a:stretch>
            <a:fillRect/>
          </a:stretch>
        </p:blipFill>
        <p:spPr>
          <a:xfrm>
            <a:off x="8387879" y="161833"/>
            <a:ext cx="7974225" cy="880488"/>
          </a:xfrm>
          <a:prstGeom prst="rect">
            <a:avLst/>
          </a:prstGeom>
          <a:ln w="12700">
            <a:miter lim="400000"/>
          </a:ln>
        </p:spPr>
      </p:pic>
      <p:sp>
        <p:nvSpPr>
          <p:cNvPr id="808" name="Shape 808"/>
          <p:cNvSpPr/>
          <p:nvPr/>
        </p:nvSpPr>
        <p:spPr>
          <a:xfrm>
            <a:off x="12996640" y="4488277"/>
            <a:ext cx="10766314" cy="6070602"/>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20000"/>
              </a:lnSpc>
              <a:defRPr sz="6000" b="1">
                <a:solidFill>
                  <a:srgbClr val="535353"/>
                </a:solidFill>
                <a:latin typeface="ProximaNova-Bold"/>
                <a:ea typeface="ProximaNova-Bold"/>
                <a:cs typeface="ProximaNova-Bold"/>
                <a:sym typeface="ProximaNova-Bold"/>
              </a:defRPr>
            </a:pPr>
            <a:r>
              <a:t>TRANSFER</a:t>
            </a:r>
          </a:p>
          <a:p>
            <a:pPr>
              <a:lnSpc>
                <a:spcPct val="120000"/>
              </a:lnSpc>
              <a:defRPr>
                <a:solidFill>
                  <a:srgbClr val="535353"/>
                </a:solidFill>
                <a:latin typeface="Proxima Nova Light"/>
                <a:ea typeface="Proxima Nova Light"/>
                <a:cs typeface="Proxima Nova Light"/>
                <a:sym typeface="Proxima Nova Light"/>
              </a:defRPr>
            </a:pPr>
            <a:r>
              <a:t>Collaborate between departments to:</a:t>
            </a:r>
            <a:br/>
            <a:endParaRPr/>
          </a:p>
          <a:p>
            <a:pPr marL="609600" indent="-609600">
              <a:lnSpc>
                <a:spcPct val="150000"/>
              </a:lnSpc>
              <a:buClr>
                <a:srgbClr val="F07530"/>
              </a:buClr>
              <a:buSzPct val="100000"/>
              <a:buChar char="•"/>
              <a:defRPr>
                <a:solidFill>
                  <a:srgbClr val="535353"/>
                </a:solidFill>
                <a:latin typeface="Proxima Nova Light"/>
                <a:ea typeface="Proxima Nova Light"/>
                <a:cs typeface="Proxima Nova Light"/>
                <a:sym typeface="Proxima Nova Light"/>
              </a:defRPr>
            </a:pPr>
            <a:r>
              <a:t>Share user learnings</a:t>
            </a:r>
          </a:p>
          <a:p>
            <a:pPr marL="609600" indent="-609600">
              <a:lnSpc>
                <a:spcPct val="150000"/>
              </a:lnSpc>
              <a:buClr>
                <a:srgbClr val="F07530"/>
              </a:buClr>
              <a:buSzPct val="100000"/>
              <a:buChar char="•"/>
              <a:defRPr>
                <a:solidFill>
                  <a:srgbClr val="535353"/>
                </a:solidFill>
                <a:latin typeface="Proxima Nova Light"/>
                <a:ea typeface="Proxima Nova Light"/>
                <a:cs typeface="Proxima Nova Light"/>
                <a:sym typeface="Proxima Nova Light"/>
              </a:defRPr>
            </a:pPr>
            <a:r>
              <a:t>Create recommendations</a:t>
            </a:r>
          </a:p>
          <a:p>
            <a:pPr marL="609600" indent="-609600">
              <a:lnSpc>
                <a:spcPct val="150000"/>
              </a:lnSpc>
              <a:buClr>
                <a:srgbClr val="F07530"/>
              </a:buClr>
              <a:buSzPct val="100000"/>
              <a:buChar char="•"/>
              <a:defRPr>
                <a:solidFill>
                  <a:srgbClr val="535353"/>
                </a:solidFill>
                <a:latin typeface="Proxima Nova Light"/>
                <a:ea typeface="Proxima Nova Light"/>
                <a:cs typeface="Proxima Nova Light"/>
                <a:sym typeface="Proxima Nova Light"/>
              </a:defRPr>
            </a:pPr>
            <a:r>
              <a:t>Ask questions </a:t>
            </a:r>
          </a:p>
        </p:txBody>
      </p:sp>
      <p:pic>
        <p:nvPicPr>
          <p:cNvPr id="809" name="image2.png" descr="C:\Users\Keith\Desktop\Sprocket low-res for light backgrounds.png"/>
          <p:cNvPicPr>
            <a:picLocks noChangeAspect="1"/>
          </p:cNvPicPr>
          <p:nvPr/>
        </p:nvPicPr>
        <p:blipFill>
          <a:blip r:embed="rId6">
            <a:extLst/>
          </a:blip>
          <a:stretch>
            <a:fillRect/>
          </a:stretch>
        </p:blipFill>
        <p:spPr>
          <a:xfrm>
            <a:off x="22692590" y="12079965"/>
            <a:ext cx="1311222" cy="1455969"/>
          </a:xfrm>
          <a:prstGeom prst="rect">
            <a:avLst/>
          </a:prstGeom>
          <a:ln w="12700">
            <a:miter lim="400000"/>
          </a:ln>
        </p:spPr>
      </p:pic>
    </p:spTree>
  </p:cSld>
  <p:clrMapOvr>
    <a:masterClrMapping/>
  </p:clrMapOvr>
  <p:transition spd="slow">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afterEffect">
                                  <p:stCondLst>
                                    <p:cond delay="0"/>
                                  </p:stCondLst>
                                  <p:iterate>
                                    <p:tmAbs val="0"/>
                                  </p:iterate>
                                  <p:childTnLst>
                                    <p:set>
                                      <p:cBhvr>
                                        <p:cTn id="6" fill="hold"/>
                                        <p:tgtEl>
                                          <p:spTgt spid="805"/>
                                        </p:tgtEl>
                                        <p:attrNameLst>
                                          <p:attrName>style.visibility</p:attrName>
                                        </p:attrNameLst>
                                      </p:cBhvr>
                                      <p:to>
                                        <p:strVal val="visible"/>
                                      </p:to>
                                    </p:set>
                                    <p:anim calcmode="lin" valueType="num">
                                      <p:cBhvr>
                                        <p:cTn id="7" dur="1000" fill="hold"/>
                                        <p:tgtEl>
                                          <p:spTgt spid="805"/>
                                        </p:tgtEl>
                                        <p:attrNameLst>
                                          <p:attrName>ppt_x</p:attrName>
                                        </p:attrNameLst>
                                      </p:cBhvr>
                                      <p:tavLst>
                                        <p:tav tm="0">
                                          <p:val>
                                            <p:strVal val="#ppt_x"/>
                                          </p:val>
                                        </p:tav>
                                        <p:tav tm="100000">
                                          <p:val>
                                            <p:strVal val="#ppt_x"/>
                                          </p:val>
                                        </p:tav>
                                      </p:tavLst>
                                    </p:anim>
                                    <p:anim calcmode="lin" valueType="num">
                                      <p:cBhvr>
                                        <p:cTn id="8" dur="1000" fill="hold"/>
                                        <p:tgtEl>
                                          <p:spTgt spid="80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2" nodeType="clickEffect">
                                  <p:stCondLst>
                                    <p:cond delay="0"/>
                                  </p:stCondLst>
                                  <p:iterate>
                                    <p:tmAbs val="0"/>
                                  </p:iterate>
                                  <p:childTnLst>
                                    <p:set>
                                      <p:cBhvr>
                                        <p:cTn id="12" fill="hold"/>
                                        <p:tgtEl>
                                          <p:spTgt spid="808">
                                            <p:bg/>
                                          </p:spTgt>
                                        </p:tgtEl>
                                        <p:attrNameLst>
                                          <p:attrName>style.visibility</p:attrName>
                                        </p:attrNameLst>
                                      </p:cBhvr>
                                      <p:to>
                                        <p:strVal val="visible"/>
                                      </p:to>
                                    </p:set>
                                  </p:childTnLst>
                                </p:cTn>
                              </p:par>
                              <p:par>
                                <p:cTn id="13" presetID="1" presetClass="entr" presetSubtype="0" fill="hold" grpId="2" nodeType="withEffect">
                                  <p:stCondLst>
                                    <p:cond delay="0"/>
                                  </p:stCondLst>
                                  <p:iterate>
                                    <p:tmAbs val="0"/>
                                  </p:iterate>
                                  <p:childTnLst>
                                    <p:set>
                                      <p:cBhvr>
                                        <p:cTn id="14" fill="hold"/>
                                        <p:tgtEl>
                                          <p:spTgt spid="808">
                                            <p:txEl>
                                              <p:pRg st="0" end="0"/>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2" nodeType="afterEffect">
                                  <p:stCondLst>
                                    <p:cond delay="0"/>
                                  </p:stCondLst>
                                  <p:iterate>
                                    <p:tmAbs val="0"/>
                                  </p:iterate>
                                  <p:childTnLst>
                                    <p:set>
                                      <p:cBhvr>
                                        <p:cTn id="17" fill="hold"/>
                                        <p:tgtEl>
                                          <p:spTgt spid="808">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2" nodeType="clickEffect">
                                  <p:stCondLst>
                                    <p:cond delay="0"/>
                                  </p:stCondLst>
                                  <p:iterate>
                                    <p:tmAbs val="0"/>
                                  </p:iterate>
                                  <p:childTnLst>
                                    <p:set>
                                      <p:cBhvr>
                                        <p:cTn id="21" fill="hold"/>
                                        <p:tgtEl>
                                          <p:spTgt spid="808">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2" nodeType="clickEffect">
                                  <p:stCondLst>
                                    <p:cond delay="0"/>
                                  </p:stCondLst>
                                  <p:iterate>
                                    <p:tmAbs val="0"/>
                                  </p:iterate>
                                  <p:childTnLst>
                                    <p:set>
                                      <p:cBhvr>
                                        <p:cTn id="25" fill="hold"/>
                                        <p:tgtEl>
                                          <p:spTgt spid="808">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2" nodeType="clickEffect">
                                  <p:stCondLst>
                                    <p:cond delay="0"/>
                                  </p:stCondLst>
                                  <p:iterate>
                                    <p:tmAbs val="0"/>
                                  </p:iterate>
                                  <p:childTnLst>
                                    <p:set>
                                      <p:cBhvr>
                                        <p:cTn id="29" fill="hold"/>
                                        <p:tgtEl>
                                          <p:spTgt spid="80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5" grpId="1" animBg="1" advAuto="0"/>
      <p:bldP spid="808" grpId="2" build="p" bldLvl="5"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 name="2936568052_42e4dd224e_b.jpg"/>
          <p:cNvPicPr>
            <a:picLocks noChangeAspect="1"/>
          </p:cNvPicPr>
          <p:nvPr/>
        </p:nvPicPr>
        <p:blipFill>
          <a:blip r:embed="rId3">
            <a:extLst/>
          </a:blip>
          <a:stretch>
            <a:fillRect/>
          </a:stretch>
        </p:blipFill>
        <p:spPr>
          <a:xfrm>
            <a:off x="-161413" y="-1823244"/>
            <a:ext cx="24706826" cy="16527516"/>
          </a:xfrm>
          <a:prstGeom prst="rect">
            <a:avLst/>
          </a:prstGeom>
          <a:ln w="12700">
            <a:miter lim="400000"/>
          </a:ln>
        </p:spPr>
      </p:pic>
      <p:sp>
        <p:nvSpPr>
          <p:cNvPr id="270" name="Shape 270"/>
          <p:cNvSpPr/>
          <p:nvPr/>
        </p:nvSpPr>
        <p:spPr>
          <a:xfrm>
            <a:off x="20701675" y="13197037"/>
            <a:ext cx="3348322"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FFFFF"/>
                  </a:solidFill>
                </a:uFill>
                <a:latin typeface="Calibri"/>
                <a:ea typeface="Calibri"/>
                <a:cs typeface="Calibri"/>
                <a:sym typeface="Calibri"/>
                <a:hlinkClick r:id="rId4"/>
              </a:defRPr>
            </a:lvl1pPr>
          </a:lstStyle>
          <a:p>
            <a:pPr>
              <a:defRPr>
                <a:uFillTx/>
              </a:defRPr>
            </a:pPr>
            <a:r>
              <a:rPr>
                <a:uFill>
                  <a:solidFill>
                    <a:srgbClr val="FFFFFF"/>
                  </a:solidFill>
                </a:uFill>
                <a:hlinkClick r:id="rId4"/>
              </a:rPr>
              <a:t>FLICKR USER JOE SHLABOTNIK</a:t>
            </a:r>
          </a:p>
        </p:txBody>
      </p:sp>
      <p:pic>
        <p:nvPicPr>
          <p:cNvPr id="271" name="image1.png" descr="DarkBackground.png"/>
          <p:cNvPicPr>
            <a:picLocks noChangeAspect="1"/>
          </p:cNvPicPr>
          <p:nvPr/>
        </p:nvPicPr>
        <p:blipFill>
          <a:blip r:embed="rId5">
            <a:alphaModFix amt="84000"/>
            <a:extLst/>
          </a:blip>
          <a:srcRect t="62671" b="9969"/>
          <a:stretch>
            <a:fillRect/>
          </a:stretch>
        </p:blipFill>
        <p:spPr>
          <a:xfrm>
            <a:off x="-2253" y="10457819"/>
            <a:ext cx="24388506" cy="2328684"/>
          </a:xfrm>
          <a:prstGeom prst="rect">
            <a:avLst/>
          </a:prstGeom>
          <a:ln w="12700">
            <a:miter lim="400000"/>
          </a:ln>
        </p:spPr>
      </p:pic>
      <p:sp>
        <p:nvSpPr>
          <p:cNvPr id="272" name="Shape 272"/>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Request budget for resources.</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xmlns:p14="http://schemas.microsoft.com/office/powerpoint/2010/mai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 name="Shape 813"/>
          <p:cNvSpPr/>
          <p:nvPr/>
        </p:nvSpPr>
        <p:spPr>
          <a:xfrm>
            <a:off x="12928906" y="4393244"/>
            <a:ext cx="10058264" cy="739648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lnSpc>
                <a:spcPct val="120000"/>
              </a:lnSpc>
              <a:defRPr sz="6000" b="1">
                <a:solidFill>
                  <a:srgbClr val="535353"/>
                </a:solidFill>
                <a:latin typeface="ProximaNova-Bold"/>
                <a:ea typeface="ProximaNova-Bold"/>
                <a:cs typeface="ProximaNova-Bold"/>
                <a:sym typeface="ProximaNova-Bold"/>
              </a:defRPr>
            </a:pPr>
            <a:r>
              <a:t>REPEAT THE CYCLE</a:t>
            </a:r>
          </a:p>
          <a:p>
            <a:pPr>
              <a:lnSpc>
                <a:spcPct val="120000"/>
              </a:lnSpc>
              <a:defRPr>
                <a:solidFill>
                  <a:srgbClr val="535353"/>
                </a:solidFill>
                <a:latin typeface="Proxima Nova Light"/>
                <a:ea typeface="Proxima Nova Light"/>
                <a:cs typeface="Proxima Nova Light"/>
                <a:sym typeface="Proxima Nova Light"/>
              </a:defRPr>
            </a:pPr>
            <a:r>
              <a:t>Optimize each stage of the GDD website hierarchy.</a:t>
            </a:r>
            <a:br/>
            <a:endParaRPr/>
          </a:p>
          <a:p>
            <a:pPr marL="481263" indent="-481263">
              <a:lnSpc>
                <a:spcPct val="120000"/>
              </a:lnSpc>
              <a:buClr>
                <a:srgbClr val="E9712F"/>
              </a:buClr>
              <a:buSzPct val="100000"/>
              <a:buChar char="•"/>
              <a:defRPr>
                <a:solidFill>
                  <a:srgbClr val="535353"/>
                </a:solidFill>
                <a:latin typeface="Proxima Nova Light"/>
                <a:ea typeface="Proxima Nova Light"/>
                <a:cs typeface="Proxima Nova Light"/>
                <a:sym typeface="Proxima Nova Light"/>
              </a:defRPr>
            </a:pPr>
            <a:r>
              <a:t>Repeat cycle</a:t>
            </a:r>
          </a:p>
          <a:p>
            <a:pPr marL="481263" indent="-481263">
              <a:lnSpc>
                <a:spcPct val="120000"/>
              </a:lnSpc>
              <a:buClr>
                <a:srgbClr val="E9712F"/>
              </a:buClr>
              <a:buSzPct val="100000"/>
              <a:buChar char="•"/>
              <a:defRPr>
                <a:solidFill>
                  <a:srgbClr val="535353"/>
                </a:solidFill>
                <a:latin typeface="Proxima Nova Light"/>
                <a:ea typeface="Proxima Nova Light"/>
                <a:cs typeface="Proxima Nova Light"/>
                <a:sym typeface="Proxima Nova Light"/>
              </a:defRPr>
            </a:pPr>
            <a:r>
              <a:t>Continue to build action items</a:t>
            </a:r>
          </a:p>
          <a:p>
            <a:pPr marL="481263" indent="-481263">
              <a:lnSpc>
                <a:spcPct val="120000"/>
              </a:lnSpc>
              <a:buClr>
                <a:srgbClr val="E9712F"/>
              </a:buClr>
              <a:buSzPct val="100000"/>
              <a:buChar char="•"/>
              <a:defRPr>
                <a:solidFill>
                  <a:srgbClr val="535353"/>
                </a:solidFill>
                <a:latin typeface="Proxima Nova Light"/>
                <a:ea typeface="Proxima Nova Light"/>
                <a:cs typeface="Proxima Nova Light"/>
                <a:sym typeface="Proxima Nova Light"/>
              </a:defRPr>
            </a:pPr>
            <a:r>
              <a:t>Hit “focus metric” threshold</a:t>
            </a:r>
          </a:p>
          <a:p>
            <a:pPr marL="481263" indent="-481263">
              <a:lnSpc>
                <a:spcPct val="120000"/>
              </a:lnSpc>
              <a:buClr>
                <a:srgbClr val="E9712F"/>
              </a:buClr>
              <a:buSzPct val="100000"/>
              <a:buChar char="•"/>
              <a:defRPr>
                <a:solidFill>
                  <a:srgbClr val="535353"/>
                </a:solidFill>
                <a:latin typeface="Proxima Nova Light"/>
                <a:ea typeface="Proxima Nova Light"/>
                <a:cs typeface="Proxima Nova Light"/>
                <a:sym typeface="Proxima Nova Light"/>
              </a:defRPr>
            </a:pPr>
            <a:r>
              <a:t>Move to next step in the hierarchy</a:t>
            </a:r>
          </a:p>
        </p:txBody>
      </p:sp>
      <p:sp>
        <p:nvSpPr>
          <p:cNvPr id="814" name="Shape 814"/>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815" name="GDD-Logo-text-WHITE-SMALL.png"/>
          <p:cNvPicPr>
            <a:picLocks noChangeAspect="1"/>
          </p:cNvPicPr>
          <p:nvPr/>
        </p:nvPicPr>
        <p:blipFill>
          <a:blip r:embed="rId3">
            <a:extLst/>
          </a:blip>
          <a:stretch>
            <a:fillRect/>
          </a:stretch>
        </p:blipFill>
        <p:spPr>
          <a:xfrm>
            <a:off x="8387879" y="161833"/>
            <a:ext cx="7974225" cy="880488"/>
          </a:xfrm>
          <a:prstGeom prst="rect">
            <a:avLst/>
          </a:prstGeom>
          <a:ln w="12700">
            <a:miter lim="400000"/>
          </a:ln>
        </p:spPr>
      </p:pic>
      <p:pic>
        <p:nvPicPr>
          <p:cNvPr id="816" name="GDD-Methodology-ContinuousImprove-NoText.png"/>
          <p:cNvPicPr>
            <a:picLocks noChangeAspect="1"/>
          </p:cNvPicPr>
          <p:nvPr/>
        </p:nvPicPr>
        <p:blipFill>
          <a:blip r:embed="rId4">
            <a:extLst/>
          </a:blip>
          <a:stretch>
            <a:fillRect/>
          </a:stretch>
        </p:blipFill>
        <p:spPr>
          <a:xfrm>
            <a:off x="-3414050" y="1286396"/>
            <a:ext cx="18829019" cy="12554211"/>
          </a:xfrm>
          <a:prstGeom prst="rect">
            <a:avLst/>
          </a:prstGeom>
          <a:ln w="12700">
            <a:miter lim="400000"/>
          </a:ln>
        </p:spPr>
      </p:pic>
      <p:sp>
        <p:nvSpPr>
          <p:cNvPr id="817" name="Shape 817"/>
          <p:cNvSpPr/>
          <p:nvPr/>
        </p:nvSpPr>
        <p:spPr>
          <a:xfrm>
            <a:off x="1783311" y="12168375"/>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Promoters</a:t>
            </a:r>
          </a:p>
        </p:txBody>
      </p:sp>
      <p:sp>
        <p:nvSpPr>
          <p:cNvPr id="818" name="Shape 818"/>
          <p:cNvSpPr/>
          <p:nvPr/>
        </p:nvSpPr>
        <p:spPr>
          <a:xfrm>
            <a:off x="1783311" y="11011992"/>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Assets</a:t>
            </a:r>
          </a:p>
        </p:txBody>
      </p:sp>
      <p:sp>
        <p:nvSpPr>
          <p:cNvPr id="819" name="Shape 819"/>
          <p:cNvSpPr/>
          <p:nvPr/>
        </p:nvSpPr>
        <p:spPr>
          <a:xfrm>
            <a:off x="1783311" y="9906409"/>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Personalization</a:t>
            </a:r>
          </a:p>
        </p:txBody>
      </p:sp>
      <p:sp>
        <p:nvSpPr>
          <p:cNvPr id="820" name="Shape 820"/>
          <p:cNvSpPr/>
          <p:nvPr/>
        </p:nvSpPr>
        <p:spPr>
          <a:xfrm>
            <a:off x="1783311" y="8800827"/>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Stickiness</a:t>
            </a:r>
          </a:p>
        </p:txBody>
      </p:sp>
      <p:sp>
        <p:nvSpPr>
          <p:cNvPr id="821" name="Shape 821"/>
          <p:cNvSpPr/>
          <p:nvPr/>
        </p:nvSpPr>
        <p:spPr>
          <a:xfrm>
            <a:off x="1783311" y="7661378"/>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Conversion Rate Optimization</a:t>
            </a:r>
          </a:p>
        </p:txBody>
      </p:sp>
      <p:sp>
        <p:nvSpPr>
          <p:cNvPr id="822" name="Shape 822"/>
          <p:cNvSpPr/>
          <p:nvPr/>
        </p:nvSpPr>
        <p:spPr>
          <a:xfrm>
            <a:off x="1783311" y="6521928"/>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600">
                <a:solidFill>
                  <a:srgbClr val="FFFFFF"/>
                </a:solidFill>
                <a:latin typeface="Proxima Nova Semibold"/>
                <a:ea typeface="Proxima Nova Semibold"/>
                <a:cs typeface="Proxima Nova Semibold"/>
                <a:sym typeface="Proxima Nova Semibold"/>
              </a:defRPr>
            </a:lvl1pPr>
          </a:lstStyle>
          <a:p>
            <a:r>
              <a:t>Usability</a:t>
            </a:r>
          </a:p>
        </p:txBody>
      </p:sp>
      <p:sp>
        <p:nvSpPr>
          <p:cNvPr id="823" name="Shape 823"/>
          <p:cNvSpPr/>
          <p:nvPr/>
        </p:nvSpPr>
        <p:spPr>
          <a:xfrm>
            <a:off x="1783311" y="5416345"/>
            <a:ext cx="8434298" cy="819575"/>
          </a:xfrm>
          <a:prstGeom prst="rect">
            <a:avLst/>
          </a:prstGeom>
          <a:ln w="63500">
            <a:solidFill>
              <a:srgbClr val="FFFFFF">
                <a:alpha val="25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Value</a:t>
            </a:r>
          </a:p>
        </p:txBody>
      </p:sp>
      <p:sp>
        <p:nvSpPr>
          <p:cNvPr id="824" name="Shape 824"/>
          <p:cNvSpPr/>
          <p:nvPr/>
        </p:nvSpPr>
        <p:spPr>
          <a:xfrm>
            <a:off x="1783311" y="4284434"/>
            <a:ext cx="8434298" cy="819574"/>
          </a:xfrm>
          <a:prstGeom prst="rect">
            <a:avLst/>
          </a:prstGeom>
          <a:ln w="63500">
            <a:solidFill>
              <a:srgbClr val="FFFFFF">
                <a:alpha val="20000"/>
              </a:srgbClr>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Audience</a:t>
            </a:r>
          </a:p>
        </p:txBody>
      </p:sp>
      <p:pic>
        <p:nvPicPr>
          <p:cNvPr id="825" name="GDD-Methodology-Arrow.png"/>
          <p:cNvPicPr>
            <a:picLocks noChangeAspect="1"/>
          </p:cNvPicPr>
          <p:nvPr/>
        </p:nvPicPr>
        <p:blipFill>
          <a:blip r:embed="rId5">
            <a:extLst/>
          </a:blip>
          <a:stretch>
            <a:fillRect/>
          </a:stretch>
        </p:blipFill>
        <p:spPr>
          <a:xfrm>
            <a:off x="2887519" y="3564372"/>
            <a:ext cx="343824" cy="343824"/>
          </a:xfrm>
          <a:prstGeom prst="rect">
            <a:avLst/>
          </a:prstGeom>
          <a:ln w="12700">
            <a:miter lim="400000"/>
          </a:ln>
        </p:spPr>
      </p:pic>
      <p:pic>
        <p:nvPicPr>
          <p:cNvPr id="826" name="GDD-Methodology-ContinuousArrow.png"/>
          <p:cNvPicPr>
            <a:picLocks noChangeAspect="1"/>
          </p:cNvPicPr>
          <p:nvPr/>
        </p:nvPicPr>
        <p:blipFill>
          <a:blip r:embed="rId6">
            <a:extLst/>
          </a:blip>
          <a:stretch>
            <a:fillRect/>
          </a:stretch>
        </p:blipFill>
        <p:spPr>
          <a:xfrm>
            <a:off x="-1275177" y="3353215"/>
            <a:ext cx="15100152" cy="10067997"/>
          </a:xfrm>
          <a:prstGeom prst="rect">
            <a:avLst/>
          </a:prstGeom>
          <a:ln w="12700">
            <a:miter lim="400000"/>
          </a:ln>
        </p:spPr>
      </p:pic>
      <p:sp>
        <p:nvSpPr>
          <p:cNvPr id="827" name="Shape 827"/>
          <p:cNvSpPr/>
          <p:nvPr/>
        </p:nvSpPr>
        <p:spPr>
          <a:xfrm>
            <a:off x="1601941" y="2432344"/>
            <a:ext cx="8797037"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lnSpc>
                <a:spcPct val="120000"/>
              </a:lnSpc>
              <a:defRPr b="1">
                <a:solidFill>
                  <a:srgbClr val="FFFFFF"/>
                </a:solidFill>
                <a:latin typeface="ProximaNova-Bold"/>
                <a:ea typeface="ProximaNova-Bold"/>
                <a:cs typeface="ProximaNova-Bold"/>
                <a:sym typeface="ProximaNova-Bold"/>
              </a:defRPr>
            </a:lvl1pPr>
          </a:lstStyle>
          <a:p>
            <a:r>
              <a:t>CONTINUOUS IMPROVEMENT</a:t>
            </a:r>
          </a:p>
        </p:txBody>
      </p:sp>
      <p:sp>
        <p:nvSpPr>
          <p:cNvPr id="828" name="Shape 828"/>
          <p:cNvSpPr/>
          <p:nvPr/>
        </p:nvSpPr>
        <p:spPr>
          <a:xfrm>
            <a:off x="1374303" y="3343430"/>
            <a:ext cx="1343813"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PLAN</a:t>
            </a:r>
          </a:p>
        </p:txBody>
      </p:sp>
      <p:pic>
        <p:nvPicPr>
          <p:cNvPr id="829" name="GDD-Methodology-Arrow.png"/>
          <p:cNvPicPr>
            <a:picLocks noChangeAspect="1"/>
          </p:cNvPicPr>
          <p:nvPr/>
        </p:nvPicPr>
        <p:blipFill>
          <a:blip r:embed="rId5">
            <a:extLst/>
          </a:blip>
          <a:stretch>
            <a:fillRect/>
          </a:stretch>
        </p:blipFill>
        <p:spPr>
          <a:xfrm>
            <a:off x="5224319" y="3564372"/>
            <a:ext cx="343824" cy="343824"/>
          </a:xfrm>
          <a:prstGeom prst="rect">
            <a:avLst/>
          </a:prstGeom>
          <a:ln w="12700">
            <a:miter lim="400000"/>
          </a:ln>
        </p:spPr>
      </p:pic>
      <p:pic>
        <p:nvPicPr>
          <p:cNvPr id="830" name="GDD-Methodology-Arrow.png"/>
          <p:cNvPicPr>
            <a:picLocks noChangeAspect="1"/>
          </p:cNvPicPr>
          <p:nvPr/>
        </p:nvPicPr>
        <p:blipFill>
          <a:blip r:embed="rId5">
            <a:extLst/>
          </a:blip>
          <a:stretch>
            <a:fillRect/>
          </a:stretch>
        </p:blipFill>
        <p:spPr>
          <a:xfrm>
            <a:off x="7561119" y="3564372"/>
            <a:ext cx="343825" cy="343824"/>
          </a:xfrm>
          <a:prstGeom prst="rect">
            <a:avLst/>
          </a:prstGeom>
          <a:ln w="12700">
            <a:miter lim="400000"/>
          </a:ln>
        </p:spPr>
      </p:pic>
      <p:sp>
        <p:nvSpPr>
          <p:cNvPr id="831" name="Shape 831"/>
          <p:cNvSpPr/>
          <p:nvPr/>
        </p:nvSpPr>
        <p:spPr>
          <a:xfrm>
            <a:off x="3494804" y="3343430"/>
            <a:ext cx="1488466"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BUILD</a:t>
            </a:r>
          </a:p>
        </p:txBody>
      </p:sp>
      <p:sp>
        <p:nvSpPr>
          <p:cNvPr id="832" name="Shape 832"/>
          <p:cNvSpPr/>
          <p:nvPr/>
        </p:nvSpPr>
        <p:spPr>
          <a:xfrm>
            <a:off x="5763870" y="3343430"/>
            <a:ext cx="1601598"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LEARN</a:t>
            </a:r>
          </a:p>
        </p:txBody>
      </p:sp>
      <p:sp>
        <p:nvSpPr>
          <p:cNvPr id="833" name="Shape 833"/>
          <p:cNvSpPr/>
          <p:nvPr/>
        </p:nvSpPr>
        <p:spPr>
          <a:xfrm>
            <a:off x="8053054" y="3355404"/>
            <a:ext cx="2397838" cy="7645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400">
                <a:solidFill>
                  <a:srgbClr val="AF5417"/>
                </a:solidFill>
                <a:latin typeface="Proxima Nova Semibold"/>
                <a:ea typeface="Proxima Nova Semibold"/>
                <a:cs typeface="Proxima Nova Semibold"/>
                <a:sym typeface="Proxima Nova Semibold"/>
              </a:defRPr>
            </a:lvl1pPr>
          </a:lstStyle>
          <a:p>
            <a:r>
              <a:t>TRANSFER</a:t>
            </a:r>
          </a:p>
        </p:txBody>
      </p:sp>
      <p:sp>
        <p:nvSpPr>
          <p:cNvPr id="838" name="Shape 838"/>
          <p:cNvSpPr/>
          <p:nvPr/>
        </p:nvSpPr>
        <p:spPr>
          <a:xfrm>
            <a:off x="1155663" y="5972429"/>
            <a:ext cx="815889" cy="938344"/>
          </a:xfrm>
          <a:custGeom>
            <a:avLst/>
            <a:gdLst/>
            <a:ahLst/>
            <a:cxnLst>
              <a:cxn ang="0">
                <a:pos x="wd2" y="hd2"/>
              </a:cxn>
              <a:cxn ang="5400000">
                <a:pos x="wd2" y="hd2"/>
              </a:cxn>
              <a:cxn ang="10800000">
                <a:pos x="wd2" y="hd2"/>
              </a:cxn>
              <a:cxn ang="16200000">
                <a:pos x="wd2" y="hd2"/>
              </a:cxn>
            </a:cxnLst>
            <a:rect l="0" t="0" r="r" b="b"/>
            <a:pathLst>
              <a:path w="16265" h="21600" extrusionOk="0">
                <a:moveTo>
                  <a:pt x="16265" y="21600"/>
                </a:moveTo>
                <a:cubicBezTo>
                  <a:pt x="-4047" y="14588"/>
                  <a:pt x="-5335" y="7388"/>
                  <a:pt x="12400" y="0"/>
                </a:cubicBezTo>
              </a:path>
            </a:pathLst>
          </a:custGeom>
          <a:ln w="101600">
            <a:solidFill>
              <a:srgbClr val="FFFFFF"/>
            </a:solidFill>
            <a:bevel/>
            <a:headEnd type="triangle"/>
          </a:ln>
        </p:spPr>
        <p:txBody>
          <a:bodyPr/>
          <a:lstStyle/>
          <a:p>
            <a:endParaRPr/>
          </a:p>
        </p:txBody>
      </p:sp>
      <p:sp>
        <p:nvSpPr>
          <p:cNvPr id="835" name="Shape 835"/>
          <p:cNvSpPr/>
          <p:nvPr/>
        </p:nvSpPr>
        <p:spPr>
          <a:xfrm>
            <a:off x="1783272" y="6529466"/>
            <a:ext cx="8434298" cy="813263"/>
          </a:xfrm>
          <a:prstGeom prst="rect">
            <a:avLst/>
          </a:prstGeom>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3600">
                <a:solidFill>
                  <a:srgbClr val="FFFFFF"/>
                </a:solidFill>
                <a:latin typeface="Proxima Nova Semibold"/>
                <a:ea typeface="Proxima Nova Semibold"/>
                <a:cs typeface="Proxima Nova Semibold"/>
                <a:sym typeface="Proxima Nova Semibold"/>
              </a:defRPr>
            </a:lvl1pPr>
          </a:lstStyle>
          <a:p>
            <a:r>
              <a:t>Usability</a:t>
            </a:r>
          </a:p>
        </p:txBody>
      </p:sp>
      <p:sp>
        <p:nvSpPr>
          <p:cNvPr id="836" name="Shape 836"/>
          <p:cNvSpPr/>
          <p:nvPr/>
        </p:nvSpPr>
        <p:spPr>
          <a:xfrm>
            <a:off x="1783206" y="5416345"/>
            <a:ext cx="8434298" cy="819575"/>
          </a:xfrm>
          <a:prstGeom prst="rect">
            <a:avLst/>
          </a:prstGeom>
          <a:ln w="635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4000">
                <a:solidFill>
                  <a:srgbClr val="FFFFFF"/>
                </a:solidFill>
                <a:latin typeface="Proxima Nova Semibold"/>
                <a:ea typeface="Proxima Nova Semibold"/>
                <a:cs typeface="Proxima Nova Semibold"/>
                <a:sym typeface="Proxima Nova Semibold"/>
              </a:defRPr>
            </a:lvl1pPr>
          </a:lstStyle>
          <a:p>
            <a:r>
              <a:t>Value</a:t>
            </a:r>
          </a:p>
        </p:txBody>
      </p:sp>
      <p:pic>
        <p:nvPicPr>
          <p:cNvPr id="837" name="image2.png" descr="C:\Users\Keith\Desktop\Sprocket low-res for light backgrounds.png"/>
          <p:cNvPicPr>
            <a:picLocks noChangeAspect="1"/>
          </p:cNvPicPr>
          <p:nvPr/>
        </p:nvPicPr>
        <p:blipFill>
          <a:blip r:embed="rId7">
            <a:extLst/>
          </a:blip>
          <a:stretch>
            <a:fillRect/>
          </a:stretch>
        </p:blipFill>
        <p:spPr>
          <a:xfrm>
            <a:off x="22692590" y="12079965"/>
            <a:ext cx="1311222" cy="1455969"/>
          </a:xfrm>
          <a:prstGeom prst="rect">
            <a:avLst/>
          </a:prstGeom>
          <a:ln w="12700">
            <a:miter lim="400000"/>
          </a:ln>
        </p:spPr>
      </p:pic>
    </p:spTree>
  </p:cSld>
  <p:clrMapOvr>
    <a:masterClrMapping/>
  </p:clrMapOvr>
  <p:transition spd="slow">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afterEffect">
                                  <p:stCondLst>
                                    <p:cond delay="0"/>
                                  </p:stCondLst>
                                  <p:iterate>
                                    <p:tmAbs val="0"/>
                                  </p:iterate>
                                  <p:childTnLst>
                                    <p:set>
                                      <p:cBhvr>
                                        <p:cTn id="6" fill="hold"/>
                                        <p:tgtEl>
                                          <p:spTgt spid="826"/>
                                        </p:tgtEl>
                                        <p:attrNameLst>
                                          <p:attrName>style.visibility</p:attrName>
                                        </p:attrNameLst>
                                      </p:cBhvr>
                                      <p:to>
                                        <p:strVal val="visible"/>
                                      </p:to>
                                    </p:set>
                                    <p:anim calcmode="lin" valueType="num">
                                      <p:cBhvr>
                                        <p:cTn id="7" dur="1000" fill="hold"/>
                                        <p:tgtEl>
                                          <p:spTgt spid="826"/>
                                        </p:tgtEl>
                                        <p:attrNameLst>
                                          <p:attrName>ppt_x</p:attrName>
                                        </p:attrNameLst>
                                      </p:cBhvr>
                                      <p:tavLst>
                                        <p:tav tm="0">
                                          <p:val>
                                            <p:strVal val="#ppt_x"/>
                                          </p:val>
                                        </p:tav>
                                        <p:tav tm="100000">
                                          <p:val>
                                            <p:strVal val="#ppt_x"/>
                                          </p:val>
                                        </p:tav>
                                      </p:tavLst>
                                    </p:anim>
                                    <p:anim calcmode="lin" valueType="num">
                                      <p:cBhvr>
                                        <p:cTn id="8" dur="1000" fill="hold"/>
                                        <p:tgtEl>
                                          <p:spTgt spid="82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2" nodeType="clickEffect">
                                  <p:stCondLst>
                                    <p:cond delay="0"/>
                                  </p:stCondLst>
                                  <p:iterate>
                                    <p:tmAbs val="0"/>
                                  </p:iterate>
                                  <p:childTnLst>
                                    <p:set>
                                      <p:cBhvr>
                                        <p:cTn id="12" fill="hold"/>
                                        <p:tgtEl>
                                          <p:spTgt spid="813">
                                            <p:bg/>
                                          </p:spTgt>
                                        </p:tgtEl>
                                        <p:attrNameLst>
                                          <p:attrName>style.visibility</p:attrName>
                                        </p:attrNameLst>
                                      </p:cBhvr>
                                      <p:to>
                                        <p:strVal val="visible"/>
                                      </p:to>
                                    </p:set>
                                  </p:childTnLst>
                                </p:cTn>
                              </p:par>
                              <p:par>
                                <p:cTn id="13" presetID="1" presetClass="entr" presetSubtype="0" fill="hold" grpId="2" nodeType="withEffect">
                                  <p:stCondLst>
                                    <p:cond delay="0"/>
                                  </p:stCondLst>
                                  <p:iterate>
                                    <p:tmAbs val="0"/>
                                  </p:iterate>
                                  <p:childTnLst>
                                    <p:set>
                                      <p:cBhvr>
                                        <p:cTn id="14" fill="hold"/>
                                        <p:tgtEl>
                                          <p:spTgt spid="813">
                                            <p:txEl>
                                              <p:pRg st="0" end="0"/>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2" nodeType="afterEffect">
                                  <p:stCondLst>
                                    <p:cond delay="0"/>
                                  </p:stCondLst>
                                  <p:iterate>
                                    <p:tmAbs val="0"/>
                                  </p:iterate>
                                  <p:childTnLst>
                                    <p:set>
                                      <p:cBhvr>
                                        <p:cTn id="17" fill="hold"/>
                                        <p:tgtEl>
                                          <p:spTgt spid="813">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2" nodeType="clickEffect">
                                  <p:stCondLst>
                                    <p:cond delay="0"/>
                                  </p:stCondLst>
                                  <p:iterate>
                                    <p:tmAbs val="0"/>
                                  </p:iterate>
                                  <p:childTnLst>
                                    <p:set>
                                      <p:cBhvr>
                                        <p:cTn id="21" fill="hold"/>
                                        <p:tgtEl>
                                          <p:spTgt spid="813">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2" nodeType="clickEffect">
                                  <p:stCondLst>
                                    <p:cond delay="0"/>
                                  </p:stCondLst>
                                  <p:iterate>
                                    <p:tmAbs val="0"/>
                                  </p:iterate>
                                  <p:childTnLst>
                                    <p:set>
                                      <p:cBhvr>
                                        <p:cTn id="25" fill="hold"/>
                                        <p:tgtEl>
                                          <p:spTgt spid="813">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2" nodeType="clickEffect">
                                  <p:stCondLst>
                                    <p:cond delay="0"/>
                                  </p:stCondLst>
                                  <p:iterate>
                                    <p:tmAbs val="0"/>
                                  </p:iterate>
                                  <p:childTnLst>
                                    <p:set>
                                      <p:cBhvr>
                                        <p:cTn id="29" fill="hold"/>
                                        <p:tgtEl>
                                          <p:spTgt spid="813">
                                            <p:txEl>
                                              <p:pRg st="4" end="4"/>
                                            </p:txEl>
                                          </p:spTgt>
                                        </p:tgtEl>
                                        <p:attrNameLst>
                                          <p:attrName>style.visibility</p:attrName>
                                        </p:attrNameLst>
                                      </p:cBhvr>
                                      <p:to>
                                        <p:strVal val="visible"/>
                                      </p:to>
                                    </p:set>
                                  </p:childTnLst>
                                </p:cTn>
                              </p:par>
                            </p:childTnLst>
                          </p:cTn>
                        </p:par>
                        <p:par>
                          <p:cTn id="30" fill="hold">
                            <p:stCondLst>
                              <p:cond delay="0"/>
                            </p:stCondLst>
                            <p:childTnLst>
                              <p:par>
                                <p:cTn id="31" presetID="9" presetClass="entr" fill="hold" grpId="3" nodeType="afterEffect">
                                  <p:stCondLst>
                                    <p:cond delay="0"/>
                                  </p:stCondLst>
                                  <p:iterate>
                                    <p:tmAbs val="0"/>
                                  </p:iterate>
                                  <p:childTnLst>
                                    <p:set>
                                      <p:cBhvr>
                                        <p:cTn id="32" fill="hold"/>
                                        <p:tgtEl>
                                          <p:spTgt spid="836"/>
                                        </p:tgtEl>
                                        <p:attrNameLst>
                                          <p:attrName>style.visibility</p:attrName>
                                        </p:attrNameLst>
                                      </p:cBhvr>
                                      <p:to>
                                        <p:strVal val="visible"/>
                                      </p:to>
                                    </p:set>
                                    <p:animEffect transition="in" filter="dissolve">
                                      <p:cBhvr>
                                        <p:cTn id="33" dur="1000"/>
                                        <p:tgtEl>
                                          <p:spTgt spid="83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2" nodeType="clickEffect">
                                  <p:stCondLst>
                                    <p:cond delay="0"/>
                                  </p:stCondLst>
                                  <p:iterate>
                                    <p:tmAbs val="0"/>
                                  </p:iterate>
                                  <p:childTnLst>
                                    <p:set>
                                      <p:cBhvr>
                                        <p:cTn id="37" fill="hold"/>
                                        <p:tgtEl>
                                          <p:spTgt spid="813">
                                            <p:txEl>
                                              <p:pRg st="5" end="5"/>
                                            </p:txEl>
                                          </p:spTgt>
                                        </p:tgtEl>
                                        <p:attrNameLst>
                                          <p:attrName>style.visibility</p:attrName>
                                        </p:attrNameLst>
                                      </p:cBhvr>
                                      <p:to>
                                        <p:strVal val="visible"/>
                                      </p:to>
                                    </p:set>
                                  </p:childTnLst>
                                </p:cTn>
                              </p:par>
                            </p:childTnLst>
                          </p:cTn>
                        </p:par>
                        <p:par>
                          <p:cTn id="38" fill="hold">
                            <p:stCondLst>
                              <p:cond delay="0"/>
                            </p:stCondLst>
                            <p:childTnLst>
                              <p:par>
                                <p:cTn id="39" presetID="23" presetClass="entr" presetSubtype="16" fill="hold" grpId="4" nodeType="afterEffect">
                                  <p:stCondLst>
                                    <p:cond delay="0"/>
                                  </p:stCondLst>
                                  <p:iterate>
                                    <p:tmAbs val="0"/>
                                  </p:iterate>
                                  <p:childTnLst>
                                    <p:set>
                                      <p:cBhvr>
                                        <p:cTn id="40" fill="hold"/>
                                        <p:tgtEl>
                                          <p:spTgt spid="838"/>
                                        </p:tgtEl>
                                        <p:attrNameLst>
                                          <p:attrName>style.visibility</p:attrName>
                                        </p:attrNameLst>
                                      </p:cBhvr>
                                      <p:to>
                                        <p:strVal val="visible"/>
                                      </p:to>
                                    </p:set>
                                    <p:anim calcmode="lin" valueType="num">
                                      <p:cBhvr>
                                        <p:cTn id="41" dur="500" fill="hold"/>
                                        <p:tgtEl>
                                          <p:spTgt spid="838"/>
                                        </p:tgtEl>
                                        <p:attrNameLst>
                                          <p:attrName>ppt_w</p:attrName>
                                        </p:attrNameLst>
                                      </p:cBhvr>
                                      <p:tavLst>
                                        <p:tav tm="0">
                                          <p:val>
                                            <p:fltVal val="0"/>
                                          </p:val>
                                        </p:tav>
                                        <p:tav tm="100000">
                                          <p:val>
                                            <p:strVal val="#ppt_w"/>
                                          </p:val>
                                        </p:tav>
                                      </p:tavLst>
                                    </p:anim>
                                    <p:anim calcmode="lin" valueType="num">
                                      <p:cBhvr>
                                        <p:cTn id="42" dur="500" fill="hold"/>
                                        <p:tgtEl>
                                          <p:spTgt spid="838"/>
                                        </p:tgtEl>
                                        <p:attrNameLst>
                                          <p:attrName>ppt_h</p:attrName>
                                        </p:attrNameLst>
                                      </p:cBhvr>
                                      <p:tavLst>
                                        <p:tav tm="0">
                                          <p:val>
                                            <p:fltVal val="0"/>
                                          </p:val>
                                        </p:tav>
                                        <p:tav tm="100000">
                                          <p:val>
                                            <p:strVal val="#ppt_h"/>
                                          </p:val>
                                        </p:tav>
                                      </p:tavLst>
                                    </p:anim>
                                  </p:childTnLst>
                                </p:cTn>
                              </p:par>
                            </p:childTnLst>
                          </p:cTn>
                        </p:par>
                        <p:par>
                          <p:cTn id="43" fill="hold">
                            <p:stCondLst>
                              <p:cond delay="500"/>
                            </p:stCondLst>
                            <p:childTnLst>
                              <p:par>
                                <p:cTn id="44" presetID="9" presetClass="entr" fill="hold" grpId="5" nodeType="afterEffect">
                                  <p:stCondLst>
                                    <p:cond delay="200"/>
                                  </p:stCondLst>
                                  <p:iterate>
                                    <p:tmAbs val="0"/>
                                  </p:iterate>
                                  <p:childTnLst>
                                    <p:set>
                                      <p:cBhvr>
                                        <p:cTn id="45" fill="hold"/>
                                        <p:tgtEl>
                                          <p:spTgt spid="835"/>
                                        </p:tgtEl>
                                        <p:attrNameLst>
                                          <p:attrName>style.visibility</p:attrName>
                                        </p:attrNameLst>
                                      </p:cBhvr>
                                      <p:to>
                                        <p:strVal val="visible"/>
                                      </p:to>
                                    </p:set>
                                    <p:animEffect transition="in" filter="dissolve">
                                      <p:cBhvr>
                                        <p:cTn id="46" dur="1000"/>
                                        <p:tgtEl>
                                          <p:spTgt spid="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3" grpId="2" build="p" bldLvl="5" animBg="1" advAuto="0"/>
      <p:bldP spid="826" grpId="1" animBg="1" advAuto="0"/>
      <p:bldP spid="838" grpId="4" animBg="1" advAuto="0"/>
      <p:bldP spid="835" grpId="5" animBg="1" advAuto="0"/>
      <p:bldP spid="836" grpId="3" animBg="1" advAuto="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 name="Shape 842"/>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843" name="GDD-Logo-text-WHITE-SMALL.png"/>
          <p:cNvPicPr>
            <a:picLocks noChangeAspect="1"/>
          </p:cNvPicPr>
          <p:nvPr/>
        </p:nvPicPr>
        <p:blipFill>
          <a:blip r:embed="rId3">
            <a:extLst/>
          </a:blip>
          <a:stretch>
            <a:fillRect/>
          </a:stretch>
        </p:blipFill>
        <p:spPr>
          <a:xfrm>
            <a:off x="8387879" y="161833"/>
            <a:ext cx="7974225" cy="880488"/>
          </a:xfrm>
          <a:prstGeom prst="rect">
            <a:avLst/>
          </a:prstGeom>
          <a:ln w="12700">
            <a:miter lim="400000"/>
          </a:ln>
        </p:spPr>
      </p:pic>
      <p:pic>
        <p:nvPicPr>
          <p:cNvPr id="844" name="GDD-Methodology-Layers-strategy.jpg"/>
          <p:cNvPicPr>
            <a:picLocks noChangeAspect="1"/>
          </p:cNvPicPr>
          <p:nvPr/>
        </p:nvPicPr>
        <p:blipFill>
          <a:blip r:embed="rId4">
            <a:extLst/>
          </a:blip>
          <a:stretch>
            <a:fillRect/>
          </a:stretch>
        </p:blipFill>
        <p:spPr>
          <a:xfrm>
            <a:off x="2805066" y="1291335"/>
            <a:ext cx="18340410" cy="12228433"/>
          </a:xfrm>
          <a:prstGeom prst="rect">
            <a:avLst/>
          </a:prstGeom>
          <a:ln w="12700">
            <a:miter lim="400000"/>
          </a:ln>
        </p:spPr>
      </p:pic>
      <p:sp>
        <p:nvSpPr>
          <p:cNvPr id="845" name="Shape 845"/>
          <p:cNvSpPr/>
          <p:nvPr/>
        </p:nvSpPr>
        <p:spPr>
          <a:xfrm>
            <a:off x="11059312" y="2233280"/>
            <a:ext cx="2265376"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STRATEGY</a:t>
            </a:r>
          </a:p>
        </p:txBody>
      </p:sp>
      <p:pic>
        <p:nvPicPr>
          <p:cNvPr id="846" name="image2.png" descr="C:\Users\Keith\Desktop\Sprocket low-res for light backgrounds.png"/>
          <p:cNvPicPr>
            <a:picLocks noChangeAspect="1"/>
          </p:cNvPicPr>
          <p:nvPr/>
        </p:nvPicPr>
        <p:blipFill>
          <a:blip r:embed="rId5">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500">
        <p:fade thruBlk="1"/>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0" name="GDD-Methodology-LaunchP.jpg"/>
          <p:cNvPicPr>
            <a:picLocks noChangeAspect="1"/>
          </p:cNvPicPr>
          <p:nvPr/>
        </p:nvPicPr>
        <p:blipFill>
          <a:blip r:embed="rId3">
            <a:extLst/>
          </a:blip>
          <a:stretch>
            <a:fillRect/>
          </a:stretch>
        </p:blipFill>
        <p:spPr>
          <a:xfrm>
            <a:off x="2805065" y="1291335"/>
            <a:ext cx="18340411" cy="12228433"/>
          </a:xfrm>
          <a:prstGeom prst="rect">
            <a:avLst/>
          </a:prstGeom>
          <a:ln w="12700">
            <a:miter lim="400000"/>
          </a:ln>
        </p:spPr>
      </p:pic>
      <p:sp>
        <p:nvSpPr>
          <p:cNvPr id="851" name="Shape 851"/>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852" name="GDD-Logo-text-WHITE-SMALL.png"/>
          <p:cNvPicPr>
            <a:picLocks noChangeAspect="1"/>
          </p:cNvPicPr>
          <p:nvPr/>
        </p:nvPicPr>
        <p:blipFill>
          <a:blip r:embed="rId4">
            <a:extLst/>
          </a:blip>
          <a:stretch>
            <a:fillRect/>
          </a:stretch>
        </p:blipFill>
        <p:spPr>
          <a:xfrm>
            <a:off x="8387879" y="161833"/>
            <a:ext cx="7974225" cy="880488"/>
          </a:xfrm>
          <a:prstGeom prst="rect">
            <a:avLst/>
          </a:prstGeom>
          <a:ln w="12700">
            <a:miter lim="400000"/>
          </a:ln>
        </p:spPr>
      </p:pic>
      <p:sp>
        <p:nvSpPr>
          <p:cNvPr id="853" name="Shape 853"/>
          <p:cNvSpPr/>
          <p:nvPr/>
        </p:nvSpPr>
        <p:spPr>
          <a:xfrm>
            <a:off x="11059312" y="2233280"/>
            <a:ext cx="2265376"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STRATEGY</a:t>
            </a:r>
          </a:p>
        </p:txBody>
      </p:sp>
      <p:sp>
        <p:nvSpPr>
          <p:cNvPr id="854" name="Shape 854"/>
          <p:cNvSpPr/>
          <p:nvPr/>
        </p:nvSpPr>
        <p:spPr>
          <a:xfrm>
            <a:off x="9885222" y="3649910"/>
            <a:ext cx="4613556"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LAUNCH PAD WEBSITE</a:t>
            </a:r>
          </a:p>
        </p:txBody>
      </p:sp>
      <p:pic>
        <p:nvPicPr>
          <p:cNvPr id="855" name="image2.png" descr="C:\Users\Keith\Desktop\Sprocket low-res for light backgrounds.png"/>
          <p:cNvPicPr>
            <a:picLocks noChangeAspect="1"/>
          </p:cNvPicPr>
          <p:nvPr/>
        </p:nvPicPr>
        <p:blipFill>
          <a:blip r:embed="rId5">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9" name="GDD-Methodology-Layers-Improve.jpg"/>
          <p:cNvPicPr>
            <a:picLocks noChangeAspect="1"/>
          </p:cNvPicPr>
          <p:nvPr/>
        </p:nvPicPr>
        <p:blipFill>
          <a:blip r:embed="rId3">
            <a:extLst/>
          </a:blip>
          <a:stretch>
            <a:fillRect/>
          </a:stretch>
        </p:blipFill>
        <p:spPr>
          <a:xfrm>
            <a:off x="2805066" y="1291335"/>
            <a:ext cx="18340410" cy="12228433"/>
          </a:xfrm>
          <a:prstGeom prst="rect">
            <a:avLst/>
          </a:prstGeom>
          <a:ln w="12700">
            <a:miter lim="400000"/>
          </a:ln>
        </p:spPr>
      </p:pic>
      <p:sp>
        <p:nvSpPr>
          <p:cNvPr id="860" name="Shape 860"/>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861" name="GDD-Logo-text-WHITE-SMALL.png"/>
          <p:cNvPicPr>
            <a:picLocks noChangeAspect="1"/>
          </p:cNvPicPr>
          <p:nvPr/>
        </p:nvPicPr>
        <p:blipFill>
          <a:blip r:embed="rId4">
            <a:extLst/>
          </a:blip>
          <a:stretch>
            <a:fillRect/>
          </a:stretch>
        </p:blipFill>
        <p:spPr>
          <a:xfrm>
            <a:off x="8387879" y="161833"/>
            <a:ext cx="7974225" cy="880488"/>
          </a:xfrm>
          <a:prstGeom prst="rect">
            <a:avLst/>
          </a:prstGeom>
          <a:ln w="12700">
            <a:miter lim="400000"/>
          </a:ln>
        </p:spPr>
      </p:pic>
      <p:sp>
        <p:nvSpPr>
          <p:cNvPr id="862" name="Shape 862"/>
          <p:cNvSpPr/>
          <p:nvPr/>
        </p:nvSpPr>
        <p:spPr>
          <a:xfrm>
            <a:off x="11059312" y="2233280"/>
            <a:ext cx="2265376"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STRATEGY</a:t>
            </a:r>
          </a:p>
        </p:txBody>
      </p:sp>
      <p:sp>
        <p:nvSpPr>
          <p:cNvPr id="863" name="Shape 863"/>
          <p:cNvSpPr/>
          <p:nvPr/>
        </p:nvSpPr>
        <p:spPr>
          <a:xfrm>
            <a:off x="9885222" y="3649910"/>
            <a:ext cx="4613556"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LAUNCH PAD WEBSITE</a:t>
            </a:r>
          </a:p>
        </p:txBody>
      </p:sp>
      <p:sp>
        <p:nvSpPr>
          <p:cNvPr id="864" name="Shape 864"/>
          <p:cNvSpPr/>
          <p:nvPr/>
        </p:nvSpPr>
        <p:spPr>
          <a:xfrm>
            <a:off x="9216897" y="5194171"/>
            <a:ext cx="5950205"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CONTINUOUS IMPROVEMENT</a:t>
            </a:r>
          </a:p>
        </p:txBody>
      </p:sp>
      <p:pic>
        <p:nvPicPr>
          <p:cNvPr id="865" name="image2.png" descr="C:\Users\Keith\Desktop\Sprocket low-res for light backgrounds.png"/>
          <p:cNvPicPr>
            <a:picLocks noChangeAspect="1"/>
          </p:cNvPicPr>
          <p:nvPr/>
        </p:nvPicPr>
        <p:blipFill>
          <a:blip r:embed="rId5">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9" name="GDD-Methodology-Layers-Improve.jpg"/>
          <p:cNvPicPr>
            <a:picLocks noChangeAspect="1"/>
          </p:cNvPicPr>
          <p:nvPr/>
        </p:nvPicPr>
        <p:blipFill>
          <a:blip r:embed="rId3">
            <a:extLst/>
          </a:blip>
          <a:stretch>
            <a:fillRect/>
          </a:stretch>
        </p:blipFill>
        <p:spPr>
          <a:xfrm>
            <a:off x="2805066" y="1291335"/>
            <a:ext cx="18340410" cy="12228433"/>
          </a:xfrm>
          <a:prstGeom prst="rect">
            <a:avLst/>
          </a:prstGeom>
          <a:ln w="12700">
            <a:miter lim="400000"/>
          </a:ln>
        </p:spPr>
      </p:pic>
      <p:sp>
        <p:nvSpPr>
          <p:cNvPr id="870" name="Shape 870"/>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871" name="GDD-Logo-text-WHITE-SMALL.png"/>
          <p:cNvPicPr>
            <a:picLocks noChangeAspect="1"/>
          </p:cNvPicPr>
          <p:nvPr/>
        </p:nvPicPr>
        <p:blipFill>
          <a:blip r:embed="rId4">
            <a:extLst/>
          </a:blip>
          <a:stretch>
            <a:fillRect/>
          </a:stretch>
        </p:blipFill>
        <p:spPr>
          <a:xfrm>
            <a:off x="8387879" y="161833"/>
            <a:ext cx="7974225" cy="880488"/>
          </a:xfrm>
          <a:prstGeom prst="rect">
            <a:avLst/>
          </a:prstGeom>
          <a:ln w="12700">
            <a:miter lim="400000"/>
          </a:ln>
        </p:spPr>
      </p:pic>
      <p:sp>
        <p:nvSpPr>
          <p:cNvPr id="872" name="Shape 872"/>
          <p:cNvSpPr/>
          <p:nvPr/>
        </p:nvSpPr>
        <p:spPr>
          <a:xfrm>
            <a:off x="11059312" y="2233280"/>
            <a:ext cx="2265376"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STRATEGY</a:t>
            </a:r>
          </a:p>
        </p:txBody>
      </p:sp>
      <p:sp>
        <p:nvSpPr>
          <p:cNvPr id="873" name="Shape 873"/>
          <p:cNvSpPr/>
          <p:nvPr/>
        </p:nvSpPr>
        <p:spPr>
          <a:xfrm>
            <a:off x="9885222" y="3649910"/>
            <a:ext cx="4613556"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LAUNCH PAD WEBSITE</a:t>
            </a:r>
          </a:p>
        </p:txBody>
      </p:sp>
      <p:sp>
        <p:nvSpPr>
          <p:cNvPr id="874" name="Shape 874"/>
          <p:cNvSpPr/>
          <p:nvPr/>
        </p:nvSpPr>
        <p:spPr>
          <a:xfrm>
            <a:off x="9216897" y="5194171"/>
            <a:ext cx="5950205"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CONTINUOUS IMPROVEMENT</a:t>
            </a:r>
          </a:p>
        </p:txBody>
      </p:sp>
      <p:sp>
        <p:nvSpPr>
          <p:cNvPr id="875" name="Shape 875"/>
          <p:cNvSpPr/>
          <p:nvPr/>
        </p:nvSpPr>
        <p:spPr>
          <a:xfrm>
            <a:off x="9058718" y="6587401"/>
            <a:ext cx="6266564" cy="608932"/>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Audience</a:t>
            </a:r>
          </a:p>
        </p:txBody>
      </p:sp>
      <p:sp>
        <p:nvSpPr>
          <p:cNvPr id="876" name="Shape 876"/>
          <p:cNvSpPr/>
          <p:nvPr/>
        </p:nvSpPr>
        <p:spPr>
          <a:xfrm>
            <a:off x="9058718" y="7367996"/>
            <a:ext cx="6266564" cy="608932"/>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Value</a:t>
            </a:r>
          </a:p>
        </p:txBody>
      </p:sp>
      <p:sp>
        <p:nvSpPr>
          <p:cNvPr id="877" name="Shape 877"/>
          <p:cNvSpPr/>
          <p:nvPr/>
        </p:nvSpPr>
        <p:spPr>
          <a:xfrm>
            <a:off x="9058718" y="8168950"/>
            <a:ext cx="6266564" cy="608933"/>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000">
                <a:solidFill>
                  <a:srgbClr val="FFFFFF"/>
                </a:solidFill>
                <a:latin typeface="Proxima Nova Semibold"/>
                <a:ea typeface="Proxima Nova Semibold"/>
                <a:cs typeface="Proxima Nova Semibold"/>
                <a:sym typeface="Proxima Nova Semibold"/>
              </a:defRPr>
            </a:lvl1pPr>
          </a:lstStyle>
          <a:p>
            <a:r>
              <a:t>Usability</a:t>
            </a:r>
          </a:p>
        </p:txBody>
      </p:sp>
      <p:sp>
        <p:nvSpPr>
          <p:cNvPr id="878" name="Shape 878"/>
          <p:cNvSpPr/>
          <p:nvPr/>
        </p:nvSpPr>
        <p:spPr>
          <a:xfrm>
            <a:off x="9058718" y="8981222"/>
            <a:ext cx="6266564" cy="608932"/>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000">
                <a:solidFill>
                  <a:srgbClr val="FFFFFF"/>
                </a:solidFill>
                <a:latin typeface="Proxima Nova Semibold"/>
                <a:ea typeface="Proxima Nova Semibold"/>
                <a:cs typeface="Proxima Nova Semibold"/>
                <a:sym typeface="Proxima Nova Semibold"/>
              </a:defRPr>
            </a:lvl1pPr>
          </a:lstStyle>
          <a:p>
            <a:r>
              <a:t>Conversion Rate Optimization</a:t>
            </a:r>
          </a:p>
        </p:txBody>
      </p:sp>
      <p:sp>
        <p:nvSpPr>
          <p:cNvPr id="879" name="Shape 879"/>
          <p:cNvSpPr/>
          <p:nvPr/>
        </p:nvSpPr>
        <p:spPr>
          <a:xfrm>
            <a:off x="9058718" y="9793492"/>
            <a:ext cx="6266564" cy="608933"/>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Stickiness</a:t>
            </a:r>
          </a:p>
        </p:txBody>
      </p:sp>
      <p:sp>
        <p:nvSpPr>
          <p:cNvPr id="880" name="Shape 880"/>
          <p:cNvSpPr/>
          <p:nvPr/>
        </p:nvSpPr>
        <p:spPr>
          <a:xfrm>
            <a:off x="9058718" y="10594447"/>
            <a:ext cx="6266564" cy="608933"/>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Personalization</a:t>
            </a:r>
          </a:p>
        </p:txBody>
      </p:sp>
      <p:sp>
        <p:nvSpPr>
          <p:cNvPr id="881" name="Shape 881"/>
          <p:cNvSpPr/>
          <p:nvPr/>
        </p:nvSpPr>
        <p:spPr>
          <a:xfrm>
            <a:off x="9058718" y="11440585"/>
            <a:ext cx="6266564" cy="608932"/>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Assets</a:t>
            </a:r>
          </a:p>
        </p:txBody>
      </p:sp>
      <p:sp>
        <p:nvSpPr>
          <p:cNvPr id="882" name="Shape 882"/>
          <p:cNvSpPr/>
          <p:nvPr/>
        </p:nvSpPr>
        <p:spPr>
          <a:xfrm>
            <a:off x="9058718" y="12252856"/>
            <a:ext cx="6266564" cy="608933"/>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Promoters</a:t>
            </a:r>
          </a:p>
        </p:txBody>
      </p:sp>
      <p:pic>
        <p:nvPicPr>
          <p:cNvPr id="883" name="image2.png" descr="C:\Users\Keith\Desktop\Sprocket low-res for light backgrounds.png"/>
          <p:cNvPicPr>
            <a:picLocks noChangeAspect="1"/>
          </p:cNvPicPr>
          <p:nvPr/>
        </p:nvPicPr>
        <p:blipFill>
          <a:blip r:embed="rId5">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7" name="GDD-Methodology-Layers-Improve.jpg"/>
          <p:cNvPicPr>
            <a:picLocks noChangeAspect="1"/>
          </p:cNvPicPr>
          <p:nvPr/>
        </p:nvPicPr>
        <p:blipFill>
          <a:blip r:embed="rId3">
            <a:extLst/>
          </a:blip>
          <a:stretch>
            <a:fillRect/>
          </a:stretch>
        </p:blipFill>
        <p:spPr>
          <a:xfrm>
            <a:off x="2805066" y="1291335"/>
            <a:ext cx="18340410" cy="12228433"/>
          </a:xfrm>
          <a:prstGeom prst="rect">
            <a:avLst/>
          </a:prstGeom>
          <a:ln w="12700">
            <a:miter lim="400000"/>
          </a:ln>
        </p:spPr>
      </p:pic>
      <p:sp>
        <p:nvSpPr>
          <p:cNvPr id="888" name="Shape 888"/>
          <p:cNvSpPr/>
          <p:nvPr/>
        </p:nvSpPr>
        <p:spPr>
          <a:xfrm>
            <a:off x="-3915" y="-53176"/>
            <a:ext cx="24391830" cy="1242773"/>
          </a:xfrm>
          <a:prstGeom prst="rect">
            <a:avLst/>
          </a:prstGeom>
          <a:solidFill>
            <a:srgbClr val="535353"/>
          </a:solidFill>
          <a:ln w="12700">
            <a:miter lim="400000"/>
          </a:ln>
        </p:spPr>
        <p:txBody>
          <a:bodyPr lIns="121919" tIns="121919" rIns="121919" bIns="121919" anchor="ctr"/>
          <a:lstStyle/>
          <a:p>
            <a:endParaRPr/>
          </a:p>
        </p:txBody>
      </p:sp>
      <p:pic>
        <p:nvPicPr>
          <p:cNvPr id="889" name="GDD-Logo-text-WHITE-SMALL.png"/>
          <p:cNvPicPr>
            <a:picLocks noChangeAspect="1"/>
          </p:cNvPicPr>
          <p:nvPr/>
        </p:nvPicPr>
        <p:blipFill>
          <a:blip r:embed="rId4">
            <a:extLst/>
          </a:blip>
          <a:stretch>
            <a:fillRect/>
          </a:stretch>
        </p:blipFill>
        <p:spPr>
          <a:xfrm>
            <a:off x="8387879" y="161833"/>
            <a:ext cx="7974225" cy="880488"/>
          </a:xfrm>
          <a:prstGeom prst="rect">
            <a:avLst/>
          </a:prstGeom>
          <a:ln w="12700">
            <a:miter lim="400000"/>
          </a:ln>
        </p:spPr>
      </p:pic>
      <p:sp>
        <p:nvSpPr>
          <p:cNvPr id="890" name="Shape 890"/>
          <p:cNvSpPr/>
          <p:nvPr/>
        </p:nvSpPr>
        <p:spPr>
          <a:xfrm>
            <a:off x="11059312" y="2233280"/>
            <a:ext cx="2265376"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STRATEGY</a:t>
            </a:r>
          </a:p>
        </p:txBody>
      </p:sp>
      <p:sp>
        <p:nvSpPr>
          <p:cNvPr id="891" name="Shape 891"/>
          <p:cNvSpPr/>
          <p:nvPr/>
        </p:nvSpPr>
        <p:spPr>
          <a:xfrm>
            <a:off x="9885222" y="3649910"/>
            <a:ext cx="4613556"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LAUNCH PAD WEBSITE</a:t>
            </a:r>
          </a:p>
        </p:txBody>
      </p:sp>
      <p:sp>
        <p:nvSpPr>
          <p:cNvPr id="892" name="Shape 892"/>
          <p:cNvSpPr/>
          <p:nvPr/>
        </p:nvSpPr>
        <p:spPr>
          <a:xfrm>
            <a:off x="9216897" y="5194171"/>
            <a:ext cx="5950205" cy="739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b="1">
                <a:solidFill>
                  <a:srgbClr val="FFFFFF"/>
                </a:solidFill>
                <a:latin typeface="ProximaNova-Bold"/>
                <a:ea typeface="ProximaNova-Bold"/>
                <a:cs typeface="ProximaNova-Bold"/>
                <a:sym typeface="ProximaNova-Bold"/>
              </a:defRPr>
            </a:lvl1pPr>
          </a:lstStyle>
          <a:p>
            <a:r>
              <a:t>CONTINUOUS IMPROVEMENT</a:t>
            </a:r>
          </a:p>
        </p:txBody>
      </p:sp>
      <p:pic>
        <p:nvPicPr>
          <p:cNvPr id="893" name="GDD-Methodology-ContinuousArrow.png"/>
          <p:cNvPicPr>
            <a:picLocks noChangeAspect="1"/>
          </p:cNvPicPr>
          <p:nvPr/>
        </p:nvPicPr>
        <p:blipFill>
          <a:blip r:embed="rId5">
            <a:extLst/>
          </a:blip>
          <a:stretch>
            <a:fillRect/>
          </a:stretch>
        </p:blipFill>
        <p:spPr>
          <a:xfrm>
            <a:off x="6895003" y="5894385"/>
            <a:ext cx="10959976" cy="7307543"/>
          </a:xfrm>
          <a:prstGeom prst="rect">
            <a:avLst/>
          </a:prstGeom>
          <a:ln w="12700">
            <a:miter lim="400000"/>
          </a:ln>
        </p:spPr>
      </p:pic>
      <p:sp>
        <p:nvSpPr>
          <p:cNvPr id="894" name="Shape 894"/>
          <p:cNvSpPr/>
          <p:nvPr/>
        </p:nvSpPr>
        <p:spPr>
          <a:xfrm>
            <a:off x="9068156" y="5917897"/>
            <a:ext cx="896113"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AF5417"/>
                </a:solidFill>
                <a:latin typeface="Proxima Nova Semibold"/>
                <a:ea typeface="Proxima Nova Semibold"/>
                <a:cs typeface="Proxima Nova Semibold"/>
                <a:sym typeface="Proxima Nova Semibold"/>
              </a:defRPr>
            </a:lvl1pPr>
          </a:lstStyle>
          <a:p>
            <a:r>
              <a:t>PLAN</a:t>
            </a:r>
          </a:p>
        </p:txBody>
      </p:sp>
      <p:sp>
        <p:nvSpPr>
          <p:cNvPr id="895" name="Shape 895"/>
          <p:cNvSpPr/>
          <p:nvPr/>
        </p:nvSpPr>
        <p:spPr>
          <a:xfrm>
            <a:off x="10549787" y="5917897"/>
            <a:ext cx="981203"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AF5417"/>
                </a:solidFill>
                <a:latin typeface="Proxima Nova Semibold"/>
                <a:ea typeface="Proxima Nova Semibold"/>
                <a:cs typeface="Proxima Nova Semibold"/>
                <a:sym typeface="Proxima Nova Semibold"/>
              </a:defRPr>
            </a:lvl1pPr>
          </a:lstStyle>
          <a:p>
            <a:r>
              <a:t>BUILD</a:t>
            </a:r>
          </a:p>
        </p:txBody>
      </p:sp>
      <p:sp>
        <p:nvSpPr>
          <p:cNvPr id="896" name="Shape 896"/>
          <p:cNvSpPr/>
          <p:nvPr/>
        </p:nvSpPr>
        <p:spPr>
          <a:xfrm>
            <a:off x="12122184" y="5917897"/>
            <a:ext cx="1047751"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AF5417"/>
                </a:solidFill>
                <a:latin typeface="Proxima Nova Semibold"/>
                <a:ea typeface="Proxima Nova Semibold"/>
                <a:cs typeface="Proxima Nova Semibold"/>
                <a:sym typeface="Proxima Nova Semibold"/>
              </a:defRPr>
            </a:lvl1pPr>
          </a:lstStyle>
          <a:p>
            <a:r>
              <a:t>LEARN</a:t>
            </a:r>
          </a:p>
        </p:txBody>
      </p:sp>
      <p:sp>
        <p:nvSpPr>
          <p:cNvPr id="897" name="Shape 897"/>
          <p:cNvSpPr/>
          <p:nvPr/>
        </p:nvSpPr>
        <p:spPr>
          <a:xfrm>
            <a:off x="13765562" y="5917897"/>
            <a:ext cx="1516127"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AF5417"/>
                </a:solidFill>
                <a:latin typeface="Proxima Nova Semibold"/>
                <a:ea typeface="Proxima Nova Semibold"/>
                <a:cs typeface="Proxima Nova Semibold"/>
                <a:sym typeface="Proxima Nova Semibold"/>
              </a:defRPr>
            </a:lvl1pPr>
          </a:lstStyle>
          <a:p>
            <a:r>
              <a:t>TRANSFER</a:t>
            </a:r>
          </a:p>
        </p:txBody>
      </p:sp>
      <p:pic>
        <p:nvPicPr>
          <p:cNvPr id="898" name="GDD-Methodology-Arrow.png"/>
          <p:cNvPicPr>
            <a:picLocks noChangeAspect="1"/>
          </p:cNvPicPr>
          <p:nvPr/>
        </p:nvPicPr>
        <p:blipFill>
          <a:blip r:embed="rId6">
            <a:extLst/>
          </a:blip>
          <a:stretch>
            <a:fillRect/>
          </a:stretch>
        </p:blipFill>
        <p:spPr>
          <a:xfrm>
            <a:off x="10181450" y="6114891"/>
            <a:ext cx="154653" cy="154653"/>
          </a:xfrm>
          <a:prstGeom prst="rect">
            <a:avLst/>
          </a:prstGeom>
          <a:ln w="12700">
            <a:miter lim="400000"/>
          </a:ln>
        </p:spPr>
      </p:pic>
      <p:pic>
        <p:nvPicPr>
          <p:cNvPr id="899" name="GDD-Methodology-Arrow.png"/>
          <p:cNvPicPr>
            <a:picLocks noChangeAspect="1"/>
          </p:cNvPicPr>
          <p:nvPr/>
        </p:nvPicPr>
        <p:blipFill>
          <a:blip r:embed="rId6">
            <a:extLst/>
          </a:blip>
          <a:stretch>
            <a:fillRect/>
          </a:stretch>
        </p:blipFill>
        <p:spPr>
          <a:xfrm>
            <a:off x="11784000" y="6114891"/>
            <a:ext cx="154652" cy="154653"/>
          </a:xfrm>
          <a:prstGeom prst="rect">
            <a:avLst/>
          </a:prstGeom>
          <a:ln w="12700">
            <a:miter lim="400000"/>
          </a:ln>
        </p:spPr>
      </p:pic>
      <p:pic>
        <p:nvPicPr>
          <p:cNvPr id="900" name="GDD-Methodology-Arrow.png"/>
          <p:cNvPicPr>
            <a:picLocks noChangeAspect="1"/>
          </p:cNvPicPr>
          <p:nvPr/>
        </p:nvPicPr>
        <p:blipFill>
          <a:blip r:embed="rId6">
            <a:extLst/>
          </a:blip>
          <a:stretch>
            <a:fillRect/>
          </a:stretch>
        </p:blipFill>
        <p:spPr>
          <a:xfrm>
            <a:off x="13427380" y="6114891"/>
            <a:ext cx="154653" cy="154653"/>
          </a:xfrm>
          <a:prstGeom prst="rect">
            <a:avLst/>
          </a:prstGeom>
          <a:ln w="12700">
            <a:miter lim="400000"/>
          </a:ln>
        </p:spPr>
      </p:pic>
      <p:sp>
        <p:nvSpPr>
          <p:cNvPr id="901" name="Shape 901"/>
          <p:cNvSpPr/>
          <p:nvPr/>
        </p:nvSpPr>
        <p:spPr>
          <a:xfrm>
            <a:off x="9058718" y="6587401"/>
            <a:ext cx="6266564" cy="608932"/>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Audience</a:t>
            </a:r>
          </a:p>
        </p:txBody>
      </p:sp>
      <p:sp>
        <p:nvSpPr>
          <p:cNvPr id="902" name="Shape 902"/>
          <p:cNvSpPr/>
          <p:nvPr/>
        </p:nvSpPr>
        <p:spPr>
          <a:xfrm>
            <a:off x="9058718" y="7367996"/>
            <a:ext cx="6266564" cy="608932"/>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Value</a:t>
            </a:r>
          </a:p>
        </p:txBody>
      </p:sp>
      <p:sp>
        <p:nvSpPr>
          <p:cNvPr id="903" name="Shape 903"/>
          <p:cNvSpPr/>
          <p:nvPr/>
        </p:nvSpPr>
        <p:spPr>
          <a:xfrm>
            <a:off x="9058718" y="8168950"/>
            <a:ext cx="6266564" cy="608933"/>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000">
                <a:solidFill>
                  <a:srgbClr val="FFFFFF"/>
                </a:solidFill>
                <a:latin typeface="Proxima Nova Semibold"/>
                <a:ea typeface="Proxima Nova Semibold"/>
                <a:cs typeface="Proxima Nova Semibold"/>
                <a:sym typeface="Proxima Nova Semibold"/>
              </a:defRPr>
            </a:lvl1pPr>
          </a:lstStyle>
          <a:p>
            <a:r>
              <a:t>Usability</a:t>
            </a:r>
          </a:p>
        </p:txBody>
      </p:sp>
      <p:sp>
        <p:nvSpPr>
          <p:cNvPr id="904" name="Shape 904"/>
          <p:cNvSpPr/>
          <p:nvPr/>
        </p:nvSpPr>
        <p:spPr>
          <a:xfrm>
            <a:off x="9058718" y="8981222"/>
            <a:ext cx="6266564" cy="608932"/>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000">
                <a:solidFill>
                  <a:srgbClr val="FFFFFF"/>
                </a:solidFill>
                <a:latin typeface="Proxima Nova Semibold"/>
                <a:ea typeface="Proxima Nova Semibold"/>
                <a:cs typeface="Proxima Nova Semibold"/>
                <a:sym typeface="Proxima Nova Semibold"/>
              </a:defRPr>
            </a:lvl1pPr>
          </a:lstStyle>
          <a:p>
            <a:r>
              <a:t>Conversion Rate Optimization</a:t>
            </a:r>
          </a:p>
        </p:txBody>
      </p:sp>
      <p:sp>
        <p:nvSpPr>
          <p:cNvPr id="905" name="Shape 905"/>
          <p:cNvSpPr/>
          <p:nvPr/>
        </p:nvSpPr>
        <p:spPr>
          <a:xfrm>
            <a:off x="9058718" y="9793492"/>
            <a:ext cx="6266564" cy="608933"/>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Stickiness</a:t>
            </a:r>
          </a:p>
        </p:txBody>
      </p:sp>
      <p:sp>
        <p:nvSpPr>
          <p:cNvPr id="906" name="Shape 906"/>
          <p:cNvSpPr/>
          <p:nvPr/>
        </p:nvSpPr>
        <p:spPr>
          <a:xfrm>
            <a:off x="9058718" y="10594447"/>
            <a:ext cx="6266564" cy="608933"/>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Personalization</a:t>
            </a:r>
          </a:p>
        </p:txBody>
      </p:sp>
      <p:sp>
        <p:nvSpPr>
          <p:cNvPr id="907" name="Shape 907"/>
          <p:cNvSpPr/>
          <p:nvPr/>
        </p:nvSpPr>
        <p:spPr>
          <a:xfrm>
            <a:off x="9058718" y="11440585"/>
            <a:ext cx="6266564" cy="608932"/>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Assets</a:t>
            </a:r>
          </a:p>
        </p:txBody>
      </p:sp>
      <p:sp>
        <p:nvSpPr>
          <p:cNvPr id="908" name="Shape 908"/>
          <p:cNvSpPr/>
          <p:nvPr/>
        </p:nvSpPr>
        <p:spPr>
          <a:xfrm>
            <a:off x="9058718" y="12252856"/>
            <a:ext cx="6266564" cy="608933"/>
          </a:xfrm>
          <a:prstGeom prst="rect">
            <a:avLst/>
          </a:prstGeom>
          <a:ln w="25400">
            <a:solidFill>
              <a:srgbClr val="FFFFFF"/>
            </a:solidFill>
            <a:bevel/>
          </a:ln>
          <a:extLst>
            <a:ext uri="{C572A759-6A51-4108-AA02-DFA0A04FC94B}">
              <ma14:wrappingTextBoxFlag xmlns:ma14="http://schemas.microsoft.com/office/mac/drawingml/2011/main" val="1"/>
            </a:ext>
          </a:extLst>
        </p:spPr>
        <p:txBody>
          <a:bodyPr lIns="121919" tIns="121919" rIns="121919" bIns="121919" anchor="ctr"/>
          <a:lstStyle>
            <a:lvl1pPr algn="ctr">
              <a:defRPr sz="2400">
                <a:solidFill>
                  <a:srgbClr val="FFFFFF"/>
                </a:solidFill>
                <a:latin typeface="Proxima Nova Semibold"/>
                <a:ea typeface="Proxima Nova Semibold"/>
                <a:cs typeface="Proxima Nova Semibold"/>
                <a:sym typeface="Proxima Nova Semibold"/>
              </a:defRPr>
            </a:lvl1pPr>
          </a:lstStyle>
          <a:p>
            <a:r>
              <a:t>Promoters</a:t>
            </a:r>
          </a:p>
        </p:txBody>
      </p:sp>
      <p:pic>
        <p:nvPicPr>
          <p:cNvPr id="909" name="image2.png" descr="C:\Users\Keith\Desktop\Sprocket low-res for light backgrounds.png"/>
          <p:cNvPicPr>
            <a:picLocks noChangeAspect="1"/>
          </p:cNvPicPr>
          <p:nvPr/>
        </p:nvPicPr>
        <p:blipFill>
          <a:blip r:embed="rId7">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 name="Shape 913"/>
          <p:cNvSpPr/>
          <p:nvPr/>
        </p:nvSpPr>
        <p:spPr>
          <a:xfrm>
            <a:off x="3867979" y="11319965"/>
            <a:ext cx="6853347"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14" name="Shape 914"/>
          <p:cNvSpPr/>
          <p:nvPr/>
        </p:nvSpPr>
        <p:spPr>
          <a:xfrm flipV="1">
            <a:off x="10695553" y="8508011"/>
            <a:ext cx="1" cy="283368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15" name="Shape 915"/>
          <p:cNvSpPr/>
          <p:nvPr/>
        </p:nvSpPr>
        <p:spPr>
          <a:xfrm>
            <a:off x="436068" y="106860"/>
            <a:ext cx="23511862" cy="13487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defRPr sz="7200">
                <a:solidFill>
                  <a:schemeClr val="accent2">
                    <a:lumOff val="-9882"/>
                  </a:schemeClr>
                </a:solidFill>
                <a:latin typeface="Proxima Nova Semibold"/>
                <a:ea typeface="Proxima Nova Semibold"/>
                <a:cs typeface="Proxima Nova Semibold"/>
                <a:sym typeface="Proxima Nova Semibold"/>
              </a:defRPr>
            </a:lvl1pPr>
          </a:lstStyle>
          <a:p>
            <a:pPr>
              <a:defRPr>
                <a:solidFill>
                  <a:srgbClr val="535353"/>
                </a:solidFill>
              </a:defRPr>
            </a:pPr>
            <a:r>
              <a:rPr>
                <a:solidFill>
                  <a:schemeClr val="accent2">
                    <a:lumOff val="-9882"/>
                  </a:schemeClr>
                </a:solidFill>
              </a:rPr>
              <a:t>Traditional Web Design</a:t>
            </a:r>
          </a:p>
        </p:txBody>
      </p:sp>
      <p:sp>
        <p:nvSpPr>
          <p:cNvPr id="916" name="Shape 916"/>
          <p:cNvSpPr/>
          <p:nvPr/>
        </p:nvSpPr>
        <p:spPr>
          <a:xfrm flipV="1">
            <a:off x="1207910" y="2037130"/>
            <a:ext cx="1" cy="10344884"/>
          </a:xfrm>
          <a:prstGeom prst="line">
            <a:avLst/>
          </a:prstGeom>
          <a:ln w="25400">
            <a:solidFill>
              <a:srgbClr val="A7A7A7"/>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17" name="Shape 917"/>
          <p:cNvSpPr/>
          <p:nvPr/>
        </p:nvSpPr>
        <p:spPr>
          <a:xfrm>
            <a:off x="1198849" y="12382014"/>
            <a:ext cx="19435842" cy="1"/>
          </a:xfrm>
          <a:prstGeom prst="line">
            <a:avLst/>
          </a:prstGeom>
          <a:ln w="25400">
            <a:solidFill>
              <a:srgbClr val="A7A7A7"/>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18" name="Shape 918"/>
          <p:cNvSpPr/>
          <p:nvPr/>
        </p:nvSpPr>
        <p:spPr>
          <a:xfrm rot="16200000">
            <a:off x="-473679" y="6672846"/>
            <a:ext cx="2139596"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b="1">
                <a:solidFill>
                  <a:srgbClr val="A7A7A7"/>
                </a:solidFill>
                <a:latin typeface="ProximaNova-Bold"/>
                <a:ea typeface="ProximaNova-Bold"/>
                <a:cs typeface="ProximaNova-Bold"/>
                <a:sym typeface="ProximaNova-Bold"/>
              </a:defRPr>
            </a:lvl1pPr>
          </a:lstStyle>
          <a:p>
            <a:r>
              <a:t>Impact</a:t>
            </a:r>
          </a:p>
        </p:txBody>
      </p:sp>
      <p:sp>
        <p:nvSpPr>
          <p:cNvPr id="919" name="Shape 919"/>
          <p:cNvSpPr/>
          <p:nvPr/>
        </p:nvSpPr>
        <p:spPr>
          <a:xfrm>
            <a:off x="9319719" y="12617771"/>
            <a:ext cx="1622045"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b="1">
                <a:solidFill>
                  <a:srgbClr val="A7A7A7"/>
                </a:solidFill>
                <a:latin typeface="ProximaNova-Bold"/>
                <a:ea typeface="ProximaNova-Bold"/>
                <a:cs typeface="ProximaNova-Bold"/>
                <a:sym typeface="ProximaNova-Bold"/>
              </a:defRPr>
            </a:lvl1pPr>
          </a:lstStyle>
          <a:p>
            <a:r>
              <a:t>Time</a:t>
            </a:r>
          </a:p>
        </p:txBody>
      </p:sp>
      <p:sp>
        <p:nvSpPr>
          <p:cNvPr id="920" name="Shape 920"/>
          <p:cNvSpPr/>
          <p:nvPr/>
        </p:nvSpPr>
        <p:spPr>
          <a:xfrm>
            <a:off x="9919479" y="7102324"/>
            <a:ext cx="1498184"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921" name="Shape 921"/>
          <p:cNvSpPr/>
          <p:nvPr/>
        </p:nvSpPr>
        <p:spPr>
          <a:xfrm>
            <a:off x="13149598" y="7896928"/>
            <a:ext cx="1552338"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200">
                <a:solidFill>
                  <a:srgbClr val="A7A7A7"/>
                </a:solidFill>
                <a:latin typeface="Franklin Gothic Medium"/>
                <a:ea typeface="Franklin Gothic Medium"/>
                <a:cs typeface="Franklin Gothic Medium"/>
                <a:sym typeface="Franklin Gothic Medium"/>
              </a:defRPr>
            </a:lvl1pPr>
          </a:lstStyle>
          <a:p>
            <a:r>
              <a:t>2 Years</a:t>
            </a:r>
          </a:p>
        </p:txBody>
      </p:sp>
      <p:sp>
        <p:nvSpPr>
          <p:cNvPr id="922" name="Shape 922"/>
          <p:cNvSpPr/>
          <p:nvPr/>
        </p:nvSpPr>
        <p:spPr>
          <a:xfrm>
            <a:off x="2499709" y="10570874"/>
            <a:ext cx="1498184"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pPr>
              <a:defRPr sz="5200"/>
            </a:pPr>
            <a:endParaRPr/>
          </a:p>
        </p:txBody>
      </p:sp>
      <p:sp>
        <p:nvSpPr>
          <p:cNvPr id="923" name="Shape 923"/>
          <p:cNvSpPr/>
          <p:nvPr/>
        </p:nvSpPr>
        <p:spPr>
          <a:xfrm flipV="1">
            <a:off x="18283740" y="5099684"/>
            <a:ext cx="1" cy="2833682"/>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24" name="Shape 924"/>
          <p:cNvSpPr/>
          <p:nvPr/>
        </p:nvSpPr>
        <p:spPr>
          <a:xfrm>
            <a:off x="17529436" y="3602204"/>
            <a:ext cx="1498185"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925" name="Shape 925"/>
          <p:cNvSpPr/>
          <p:nvPr/>
        </p:nvSpPr>
        <p:spPr>
          <a:xfrm flipV="1">
            <a:off x="16474513" y="7641303"/>
            <a:ext cx="1" cy="481847"/>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26" name="Shape 926"/>
          <p:cNvSpPr/>
          <p:nvPr/>
        </p:nvSpPr>
        <p:spPr>
          <a:xfrm>
            <a:off x="9012372" y="11331933"/>
            <a:ext cx="1468448" cy="929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2400">
                <a:solidFill>
                  <a:schemeClr val="accent2">
                    <a:lumOff val="-9882"/>
                  </a:schemeClr>
                </a:solidFill>
                <a:latin typeface="Franklin Gothic Medium"/>
                <a:ea typeface="Franklin Gothic Medium"/>
                <a:cs typeface="Franklin Gothic Medium"/>
                <a:sym typeface="Franklin Gothic Medium"/>
              </a:defRPr>
            </a:pPr>
            <a:r>
              <a:t>3 Month</a:t>
            </a:r>
            <a:br/>
            <a:r>
              <a:t>Redesign</a:t>
            </a:r>
          </a:p>
        </p:txBody>
      </p:sp>
      <p:sp>
        <p:nvSpPr>
          <p:cNvPr id="927" name="Shape 927"/>
          <p:cNvSpPr/>
          <p:nvPr/>
        </p:nvSpPr>
        <p:spPr>
          <a:xfrm flipV="1">
            <a:off x="8751999" y="11084367"/>
            <a:ext cx="1" cy="481847"/>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28" name="Shape 928"/>
          <p:cNvSpPr/>
          <p:nvPr/>
        </p:nvSpPr>
        <p:spPr>
          <a:xfrm>
            <a:off x="11408957" y="7886058"/>
            <a:ext cx="6853347"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29" name="Shape 929"/>
          <p:cNvSpPr/>
          <p:nvPr/>
        </p:nvSpPr>
        <p:spPr>
          <a:xfrm>
            <a:off x="17777942" y="3992309"/>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sp>
        <p:nvSpPr>
          <p:cNvPr id="930" name="Shape 930"/>
          <p:cNvSpPr/>
          <p:nvPr/>
        </p:nvSpPr>
        <p:spPr>
          <a:xfrm>
            <a:off x="5666248" y="11365478"/>
            <a:ext cx="1552338"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200">
                <a:solidFill>
                  <a:srgbClr val="A7A7A7"/>
                </a:solidFill>
                <a:latin typeface="Franklin Gothic Medium"/>
                <a:ea typeface="Franklin Gothic Medium"/>
                <a:cs typeface="Franklin Gothic Medium"/>
                <a:sym typeface="Franklin Gothic Medium"/>
              </a:defRPr>
            </a:lvl1pPr>
          </a:lstStyle>
          <a:p>
            <a:r>
              <a:t>2 Years</a:t>
            </a:r>
          </a:p>
        </p:txBody>
      </p:sp>
      <p:sp>
        <p:nvSpPr>
          <p:cNvPr id="931" name="Shape 931"/>
          <p:cNvSpPr/>
          <p:nvPr/>
        </p:nvSpPr>
        <p:spPr>
          <a:xfrm>
            <a:off x="16672442" y="8042381"/>
            <a:ext cx="1468448" cy="929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2400">
                <a:solidFill>
                  <a:schemeClr val="accent2">
                    <a:lumOff val="-9882"/>
                  </a:schemeClr>
                </a:solidFill>
                <a:latin typeface="Franklin Gothic Medium"/>
                <a:ea typeface="Franklin Gothic Medium"/>
                <a:cs typeface="Franklin Gothic Medium"/>
                <a:sym typeface="Franklin Gothic Medium"/>
              </a:defRPr>
            </a:pPr>
            <a:r>
              <a:t>3 Month</a:t>
            </a:r>
            <a:br/>
            <a:r>
              <a:t>Redesign</a:t>
            </a:r>
          </a:p>
        </p:txBody>
      </p:sp>
      <p:sp>
        <p:nvSpPr>
          <p:cNvPr id="932" name="Shape 932"/>
          <p:cNvSpPr/>
          <p:nvPr/>
        </p:nvSpPr>
        <p:spPr>
          <a:xfrm>
            <a:off x="2758680" y="10927112"/>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sp>
        <p:nvSpPr>
          <p:cNvPr id="933" name="Shape 933"/>
          <p:cNvSpPr/>
          <p:nvPr/>
        </p:nvSpPr>
        <p:spPr>
          <a:xfrm>
            <a:off x="10189756" y="7492429"/>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pic>
        <p:nvPicPr>
          <p:cNvPr id="934"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8" name="Shape 938"/>
          <p:cNvSpPr/>
          <p:nvPr/>
        </p:nvSpPr>
        <p:spPr>
          <a:xfrm>
            <a:off x="3867979" y="11319965"/>
            <a:ext cx="6853347"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39" name="Shape 939"/>
          <p:cNvSpPr/>
          <p:nvPr/>
        </p:nvSpPr>
        <p:spPr>
          <a:xfrm flipV="1">
            <a:off x="10695553" y="8508011"/>
            <a:ext cx="1" cy="283368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40" name="Shape 940"/>
          <p:cNvSpPr/>
          <p:nvPr/>
        </p:nvSpPr>
        <p:spPr>
          <a:xfrm>
            <a:off x="436068" y="106860"/>
            <a:ext cx="23511862" cy="13487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defRPr sz="7200">
                <a:solidFill>
                  <a:srgbClr val="535353"/>
                </a:solidFill>
                <a:latin typeface="Proxima Nova Semibold"/>
                <a:ea typeface="Proxima Nova Semibold"/>
                <a:cs typeface="Proxima Nova Semibold"/>
                <a:sym typeface="Proxima Nova Semibold"/>
              </a:defRPr>
            </a:pPr>
            <a:r>
              <a:rPr>
                <a:solidFill>
                  <a:schemeClr val="accent2">
                    <a:lumOff val="-9882"/>
                  </a:schemeClr>
                </a:solidFill>
              </a:rPr>
              <a:t>Traditional Web Design  </a:t>
            </a:r>
            <a:r>
              <a:t>vs.</a:t>
            </a:r>
          </a:p>
        </p:txBody>
      </p:sp>
      <p:sp>
        <p:nvSpPr>
          <p:cNvPr id="941" name="Shape 941"/>
          <p:cNvSpPr/>
          <p:nvPr/>
        </p:nvSpPr>
        <p:spPr>
          <a:xfrm flipV="1">
            <a:off x="1207910" y="2037130"/>
            <a:ext cx="1" cy="10344884"/>
          </a:xfrm>
          <a:prstGeom prst="line">
            <a:avLst/>
          </a:prstGeom>
          <a:ln w="25400">
            <a:solidFill>
              <a:srgbClr val="A7A7A7"/>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42" name="Shape 942"/>
          <p:cNvSpPr/>
          <p:nvPr/>
        </p:nvSpPr>
        <p:spPr>
          <a:xfrm>
            <a:off x="1198849" y="12382014"/>
            <a:ext cx="19435842" cy="1"/>
          </a:xfrm>
          <a:prstGeom prst="line">
            <a:avLst/>
          </a:prstGeom>
          <a:ln w="25400">
            <a:solidFill>
              <a:srgbClr val="A7A7A7"/>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43" name="Shape 943"/>
          <p:cNvSpPr/>
          <p:nvPr/>
        </p:nvSpPr>
        <p:spPr>
          <a:xfrm>
            <a:off x="9919479" y="7102324"/>
            <a:ext cx="1498184"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944" name="Shape 944"/>
          <p:cNvSpPr/>
          <p:nvPr/>
        </p:nvSpPr>
        <p:spPr>
          <a:xfrm>
            <a:off x="2499709" y="10570874"/>
            <a:ext cx="1498184"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pPr>
              <a:defRPr sz="5200"/>
            </a:pPr>
            <a:endParaRPr/>
          </a:p>
        </p:txBody>
      </p:sp>
      <p:sp>
        <p:nvSpPr>
          <p:cNvPr id="945" name="Shape 945"/>
          <p:cNvSpPr/>
          <p:nvPr/>
        </p:nvSpPr>
        <p:spPr>
          <a:xfrm flipV="1">
            <a:off x="18283740" y="5099684"/>
            <a:ext cx="1" cy="2833682"/>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46" name="Shape 946"/>
          <p:cNvSpPr/>
          <p:nvPr/>
        </p:nvSpPr>
        <p:spPr>
          <a:xfrm>
            <a:off x="17529436" y="3602204"/>
            <a:ext cx="1498185"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947" name="Shape 947"/>
          <p:cNvSpPr/>
          <p:nvPr/>
        </p:nvSpPr>
        <p:spPr>
          <a:xfrm flipV="1">
            <a:off x="16474513" y="7641303"/>
            <a:ext cx="1" cy="481847"/>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48" name="Shape 948"/>
          <p:cNvSpPr/>
          <p:nvPr/>
        </p:nvSpPr>
        <p:spPr>
          <a:xfrm flipV="1">
            <a:off x="8751999" y="11084367"/>
            <a:ext cx="1" cy="481847"/>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49" name="Shape 949"/>
          <p:cNvSpPr/>
          <p:nvPr/>
        </p:nvSpPr>
        <p:spPr>
          <a:xfrm flipV="1">
            <a:off x="3298345" y="10097035"/>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50" name="Shape 950"/>
          <p:cNvSpPr/>
          <p:nvPr/>
        </p:nvSpPr>
        <p:spPr>
          <a:xfrm>
            <a:off x="3264478" y="10104748"/>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51" name="Shape 951"/>
          <p:cNvSpPr/>
          <p:nvPr/>
        </p:nvSpPr>
        <p:spPr>
          <a:xfrm flipV="1">
            <a:off x="3919233" y="9650061"/>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52" name="Shape 952"/>
          <p:cNvSpPr/>
          <p:nvPr/>
        </p:nvSpPr>
        <p:spPr>
          <a:xfrm>
            <a:off x="3885367" y="9619150"/>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53" name="Shape 953"/>
          <p:cNvSpPr/>
          <p:nvPr/>
        </p:nvSpPr>
        <p:spPr>
          <a:xfrm flipV="1">
            <a:off x="4540122" y="9164463"/>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54" name="Shape 954"/>
          <p:cNvSpPr/>
          <p:nvPr/>
        </p:nvSpPr>
        <p:spPr>
          <a:xfrm>
            <a:off x="4506255" y="9149124"/>
            <a:ext cx="691186"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55" name="Shape 955"/>
          <p:cNvSpPr/>
          <p:nvPr/>
        </p:nvSpPr>
        <p:spPr>
          <a:xfrm flipV="1">
            <a:off x="5161011" y="8694436"/>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56" name="Shape 956"/>
          <p:cNvSpPr/>
          <p:nvPr/>
        </p:nvSpPr>
        <p:spPr>
          <a:xfrm>
            <a:off x="5127145" y="8663526"/>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57" name="Shape 957"/>
          <p:cNvSpPr/>
          <p:nvPr/>
        </p:nvSpPr>
        <p:spPr>
          <a:xfrm flipV="1">
            <a:off x="5781900" y="8208838"/>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58" name="Shape 958"/>
          <p:cNvSpPr/>
          <p:nvPr/>
        </p:nvSpPr>
        <p:spPr>
          <a:xfrm>
            <a:off x="5748034" y="8177927"/>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59" name="Shape 959"/>
          <p:cNvSpPr/>
          <p:nvPr/>
        </p:nvSpPr>
        <p:spPr>
          <a:xfrm flipV="1">
            <a:off x="6402789" y="7723239"/>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60" name="Shape 960"/>
          <p:cNvSpPr/>
          <p:nvPr/>
        </p:nvSpPr>
        <p:spPr>
          <a:xfrm>
            <a:off x="6370293" y="7692328"/>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61" name="Shape 961"/>
          <p:cNvSpPr/>
          <p:nvPr/>
        </p:nvSpPr>
        <p:spPr>
          <a:xfrm flipV="1">
            <a:off x="7025048" y="7237641"/>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62" name="Shape 962"/>
          <p:cNvSpPr/>
          <p:nvPr/>
        </p:nvSpPr>
        <p:spPr>
          <a:xfrm>
            <a:off x="6991181" y="7206730"/>
            <a:ext cx="691186"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63" name="Shape 963"/>
          <p:cNvSpPr/>
          <p:nvPr/>
        </p:nvSpPr>
        <p:spPr>
          <a:xfrm flipV="1">
            <a:off x="7645937" y="6752042"/>
            <a:ext cx="1" cy="481848"/>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64" name="Shape 964"/>
          <p:cNvSpPr/>
          <p:nvPr/>
        </p:nvSpPr>
        <p:spPr>
          <a:xfrm>
            <a:off x="7612070" y="6736704"/>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65" name="Shape 965"/>
          <p:cNvSpPr/>
          <p:nvPr/>
        </p:nvSpPr>
        <p:spPr>
          <a:xfrm flipV="1">
            <a:off x="8266826" y="6282017"/>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66" name="Shape 966"/>
          <p:cNvSpPr/>
          <p:nvPr/>
        </p:nvSpPr>
        <p:spPr>
          <a:xfrm>
            <a:off x="8232960" y="6251106"/>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67" name="Shape 967"/>
          <p:cNvSpPr/>
          <p:nvPr/>
        </p:nvSpPr>
        <p:spPr>
          <a:xfrm flipV="1">
            <a:off x="8887714" y="5796418"/>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68" name="Shape 968"/>
          <p:cNvSpPr/>
          <p:nvPr/>
        </p:nvSpPr>
        <p:spPr>
          <a:xfrm>
            <a:off x="8853849" y="5765507"/>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69" name="Shape 969"/>
          <p:cNvSpPr/>
          <p:nvPr/>
        </p:nvSpPr>
        <p:spPr>
          <a:xfrm flipV="1">
            <a:off x="9508604" y="5310819"/>
            <a:ext cx="1" cy="481848"/>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70" name="Shape 970"/>
          <p:cNvSpPr/>
          <p:nvPr/>
        </p:nvSpPr>
        <p:spPr>
          <a:xfrm>
            <a:off x="9498319" y="5342675"/>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71" name="Shape 971"/>
          <p:cNvSpPr/>
          <p:nvPr/>
        </p:nvSpPr>
        <p:spPr>
          <a:xfrm flipV="1">
            <a:off x="10153074" y="4887988"/>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72" name="Shape 972"/>
          <p:cNvSpPr/>
          <p:nvPr/>
        </p:nvSpPr>
        <p:spPr>
          <a:xfrm>
            <a:off x="10119207" y="4857077"/>
            <a:ext cx="691186"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73" name="Shape 973"/>
          <p:cNvSpPr/>
          <p:nvPr/>
        </p:nvSpPr>
        <p:spPr>
          <a:xfrm flipV="1">
            <a:off x="10773963" y="4402389"/>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74" name="Shape 974"/>
          <p:cNvSpPr/>
          <p:nvPr/>
        </p:nvSpPr>
        <p:spPr>
          <a:xfrm>
            <a:off x="10740097" y="4387050"/>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75" name="Shape 975"/>
          <p:cNvSpPr/>
          <p:nvPr/>
        </p:nvSpPr>
        <p:spPr>
          <a:xfrm flipV="1">
            <a:off x="11394851" y="3932363"/>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76" name="Shape 976"/>
          <p:cNvSpPr/>
          <p:nvPr/>
        </p:nvSpPr>
        <p:spPr>
          <a:xfrm>
            <a:off x="11360986" y="3901452"/>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77" name="Shape 977"/>
          <p:cNvSpPr/>
          <p:nvPr/>
        </p:nvSpPr>
        <p:spPr>
          <a:xfrm flipV="1">
            <a:off x="12015741" y="3446765"/>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78" name="Shape 978"/>
          <p:cNvSpPr/>
          <p:nvPr/>
        </p:nvSpPr>
        <p:spPr>
          <a:xfrm>
            <a:off x="11981874" y="3415853"/>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79" name="Shape 979"/>
          <p:cNvSpPr/>
          <p:nvPr/>
        </p:nvSpPr>
        <p:spPr>
          <a:xfrm flipV="1">
            <a:off x="12636630" y="2961166"/>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80" name="Shape 980"/>
          <p:cNvSpPr/>
          <p:nvPr/>
        </p:nvSpPr>
        <p:spPr>
          <a:xfrm>
            <a:off x="11408957" y="7886058"/>
            <a:ext cx="6853347"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81" name="Shape 981"/>
          <p:cNvSpPr/>
          <p:nvPr/>
        </p:nvSpPr>
        <p:spPr>
          <a:xfrm flipV="1">
            <a:off x="12940448" y="2110452"/>
            <a:ext cx="655264" cy="655264"/>
          </a:xfrm>
          <a:prstGeom prst="line">
            <a:avLst/>
          </a:prstGeom>
          <a:ln w="101600">
            <a:solidFill>
              <a:schemeClr val="accent1"/>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82" name="Shape 982"/>
          <p:cNvSpPr/>
          <p:nvPr/>
        </p:nvSpPr>
        <p:spPr>
          <a:xfrm>
            <a:off x="13149598" y="7896928"/>
            <a:ext cx="1552338"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200">
                <a:solidFill>
                  <a:srgbClr val="A7A7A7"/>
                </a:solidFill>
                <a:latin typeface="Franklin Gothic Medium"/>
                <a:ea typeface="Franklin Gothic Medium"/>
                <a:cs typeface="Franklin Gothic Medium"/>
                <a:sym typeface="Franklin Gothic Medium"/>
              </a:defRPr>
            </a:lvl1pPr>
          </a:lstStyle>
          <a:p>
            <a:r>
              <a:t>2 Years</a:t>
            </a:r>
          </a:p>
        </p:txBody>
      </p:sp>
      <p:sp>
        <p:nvSpPr>
          <p:cNvPr id="983" name="Shape 983"/>
          <p:cNvSpPr/>
          <p:nvPr/>
        </p:nvSpPr>
        <p:spPr>
          <a:xfrm>
            <a:off x="9012372" y="11331933"/>
            <a:ext cx="1468448" cy="929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2400">
                <a:solidFill>
                  <a:schemeClr val="accent2">
                    <a:lumOff val="-9882"/>
                  </a:schemeClr>
                </a:solidFill>
                <a:latin typeface="Franklin Gothic Medium"/>
                <a:ea typeface="Franklin Gothic Medium"/>
                <a:cs typeface="Franklin Gothic Medium"/>
                <a:sym typeface="Franklin Gothic Medium"/>
              </a:defRPr>
            </a:pPr>
            <a:r>
              <a:t>3 Month</a:t>
            </a:r>
            <a:br/>
            <a:r>
              <a:t>Redesign</a:t>
            </a:r>
          </a:p>
        </p:txBody>
      </p:sp>
      <p:sp>
        <p:nvSpPr>
          <p:cNvPr id="984" name="Shape 984"/>
          <p:cNvSpPr/>
          <p:nvPr/>
        </p:nvSpPr>
        <p:spPr>
          <a:xfrm>
            <a:off x="10189756" y="7492429"/>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sp>
        <p:nvSpPr>
          <p:cNvPr id="985" name="Shape 985"/>
          <p:cNvSpPr/>
          <p:nvPr/>
        </p:nvSpPr>
        <p:spPr>
          <a:xfrm>
            <a:off x="17777942" y="3992309"/>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sp>
        <p:nvSpPr>
          <p:cNvPr id="986" name="Shape 986"/>
          <p:cNvSpPr/>
          <p:nvPr/>
        </p:nvSpPr>
        <p:spPr>
          <a:xfrm>
            <a:off x="5666248" y="11365478"/>
            <a:ext cx="1552338"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200">
                <a:solidFill>
                  <a:srgbClr val="A7A7A7"/>
                </a:solidFill>
                <a:latin typeface="Franklin Gothic Medium"/>
                <a:ea typeface="Franklin Gothic Medium"/>
                <a:cs typeface="Franklin Gothic Medium"/>
                <a:sym typeface="Franklin Gothic Medium"/>
              </a:defRPr>
            </a:lvl1pPr>
          </a:lstStyle>
          <a:p>
            <a:r>
              <a:t>2 Years</a:t>
            </a:r>
          </a:p>
        </p:txBody>
      </p:sp>
      <p:sp>
        <p:nvSpPr>
          <p:cNvPr id="987" name="Shape 987"/>
          <p:cNvSpPr/>
          <p:nvPr/>
        </p:nvSpPr>
        <p:spPr>
          <a:xfrm>
            <a:off x="16672442" y="8042381"/>
            <a:ext cx="1468448" cy="929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2400">
                <a:solidFill>
                  <a:schemeClr val="accent2">
                    <a:lumOff val="-9882"/>
                  </a:schemeClr>
                </a:solidFill>
                <a:latin typeface="Franklin Gothic Medium"/>
                <a:ea typeface="Franklin Gothic Medium"/>
                <a:cs typeface="Franklin Gothic Medium"/>
                <a:sym typeface="Franklin Gothic Medium"/>
              </a:defRPr>
            </a:pPr>
            <a:r>
              <a:t>3 Month</a:t>
            </a:r>
            <a:br/>
            <a:r>
              <a:t>Redesign</a:t>
            </a:r>
          </a:p>
        </p:txBody>
      </p:sp>
      <p:pic>
        <p:nvPicPr>
          <p:cNvPr id="988" name="GDD-Logo-Text-Small.png"/>
          <p:cNvPicPr>
            <a:picLocks noChangeAspect="1"/>
          </p:cNvPicPr>
          <p:nvPr/>
        </p:nvPicPr>
        <p:blipFill>
          <a:blip r:embed="rId3">
            <a:extLst/>
          </a:blip>
          <a:stretch>
            <a:fillRect/>
          </a:stretch>
        </p:blipFill>
        <p:spPr>
          <a:xfrm>
            <a:off x="11798244" y="215096"/>
            <a:ext cx="10855286" cy="1196092"/>
          </a:xfrm>
          <a:prstGeom prst="rect">
            <a:avLst/>
          </a:prstGeom>
          <a:ln w="12700">
            <a:miter lim="400000"/>
          </a:ln>
        </p:spPr>
      </p:pic>
      <p:sp>
        <p:nvSpPr>
          <p:cNvPr id="989" name="Shape 989"/>
          <p:cNvSpPr/>
          <p:nvPr/>
        </p:nvSpPr>
        <p:spPr>
          <a:xfrm rot="16200000">
            <a:off x="-473679" y="6672846"/>
            <a:ext cx="2139596"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b="1">
                <a:solidFill>
                  <a:srgbClr val="A7A7A7"/>
                </a:solidFill>
                <a:latin typeface="ProximaNova-Bold"/>
                <a:ea typeface="ProximaNova-Bold"/>
                <a:cs typeface="ProximaNova-Bold"/>
                <a:sym typeface="ProximaNova-Bold"/>
              </a:defRPr>
            </a:lvl1pPr>
          </a:lstStyle>
          <a:p>
            <a:r>
              <a:t>Impact</a:t>
            </a:r>
          </a:p>
        </p:txBody>
      </p:sp>
      <p:sp>
        <p:nvSpPr>
          <p:cNvPr id="990" name="Shape 990"/>
          <p:cNvSpPr/>
          <p:nvPr/>
        </p:nvSpPr>
        <p:spPr>
          <a:xfrm>
            <a:off x="9319719" y="12617771"/>
            <a:ext cx="1622045"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b="1">
                <a:solidFill>
                  <a:srgbClr val="A7A7A7"/>
                </a:solidFill>
                <a:latin typeface="ProximaNova-Bold"/>
                <a:ea typeface="ProximaNova-Bold"/>
                <a:cs typeface="ProximaNova-Bold"/>
                <a:sym typeface="ProximaNova-Bold"/>
              </a:defRPr>
            </a:lvl1pPr>
          </a:lstStyle>
          <a:p>
            <a:r>
              <a:t>Time</a:t>
            </a:r>
          </a:p>
        </p:txBody>
      </p:sp>
      <p:sp>
        <p:nvSpPr>
          <p:cNvPr id="991" name="Shape 991"/>
          <p:cNvSpPr/>
          <p:nvPr/>
        </p:nvSpPr>
        <p:spPr>
          <a:xfrm>
            <a:off x="2758680" y="10927112"/>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pic>
        <p:nvPicPr>
          <p:cNvPr id="992" name="image2.png" descr="C:\Users\Keith\Desktop\Sprocket low-res for light backgrounds.png"/>
          <p:cNvPicPr>
            <a:picLocks noChangeAspect="1"/>
          </p:cNvPicPr>
          <p:nvPr/>
        </p:nvPicPr>
        <p:blipFill>
          <a:blip r:embed="rId4">
            <a:extLst/>
          </a:blip>
          <a:stretch>
            <a:fillRect/>
          </a:stretch>
        </p:blipFill>
        <p:spPr>
          <a:xfrm>
            <a:off x="22692590" y="12079965"/>
            <a:ext cx="1311222" cy="1455969"/>
          </a:xfrm>
          <a:prstGeom prst="rect">
            <a:avLst/>
          </a:prstGeom>
          <a:ln w="12700">
            <a:miter lim="400000"/>
          </a:ln>
        </p:spPr>
      </p:pic>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 name="Shape 996"/>
          <p:cNvSpPr/>
          <p:nvPr/>
        </p:nvSpPr>
        <p:spPr>
          <a:xfrm>
            <a:off x="3867979" y="11319965"/>
            <a:ext cx="6853347"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97" name="Shape 997"/>
          <p:cNvSpPr/>
          <p:nvPr/>
        </p:nvSpPr>
        <p:spPr>
          <a:xfrm flipV="1">
            <a:off x="10695553" y="8508011"/>
            <a:ext cx="1" cy="283368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98" name="Shape 998"/>
          <p:cNvSpPr/>
          <p:nvPr/>
        </p:nvSpPr>
        <p:spPr>
          <a:xfrm flipV="1">
            <a:off x="1207910" y="2037130"/>
            <a:ext cx="1" cy="10344884"/>
          </a:xfrm>
          <a:prstGeom prst="line">
            <a:avLst/>
          </a:prstGeom>
          <a:ln w="25400">
            <a:solidFill>
              <a:srgbClr val="A7A7A7"/>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999" name="Shape 999"/>
          <p:cNvSpPr/>
          <p:nvPr/>
        </p:nvSpPr>
        <p:spPr>
          <a:xfrm>
            <a:off x="1198849" y="12382014"/>
            <a:ext cx="19435842" cy="1"/>
          </a:xfrm>
          <a:prstGeom prst="line">
            <a:avLst/>
          </a:prstGeom>
          <a:ln w="25400">
            <a:solidFill>
              <a:srgbClr val="A7A7A7"/>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00" name="Shape 1000"/>
          <p:cNvSpPr/>
          <p:nvPr/>
        </p:nvSpPr>
        <p:spPr>
          <a:xfrm>
            <a:off x="9919479" y="7102324"/>
            <a:ext cx="1498184"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1001" name="Shape 1001"/>
          <p:cNvSpPr/>
          <p:nvPr/>
        </p:nvSpPr>
        <p:spPr>
          <a:xfrm>
            <a:off x="2499709" y="10570874"/>
            <a:ext cx="1498184"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pPr>
              <a:defRPr sz="5200"/>
            </a:pPr>
            <a:endParaRPr/>
          </a:p>
        </p:txBody>
      </p:sp>
      <p:sp>
        <p:nvSpPr>
          <p:cNvPr id="1002" name="Shape 1002"/>
          <p:cNvSpPr/>
          <p:nvPr/>
        </p:nvSpPr>
        <p:spPr>
          <a:xfrm flipV="1">
            <a:off x="18283740" y="5099684"/>
            <a:ext cx="1" cy="2833682"/>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03" name="Shape 1003"/>
          <p:cNvSpPr/>
          <p:nvPr/>
        </p:nvSpPr>
        <p:spPr>
          <a:xfrm>
            <a:off x="17529436" y="3602204"/>
            <a:ext cx="1498185"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1004" name="Shape 1004"/>
          <p:cNvSpPr/>
          <p:nvPr/>
        </p:nvSpPr>
        <p:spPr>
          <a:xfrm flipV="1">
            <a:off x="16474513" y="7641303"/>
            <a:ext cx="1" cy="481847"/>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05" name="Shape 1005"/>
          <p:cNvSpPr/>
          <p:nvPr/>
        </p:nvSpPr>
        <p:spPr>
          <a:xfrm flipV="1">
            <a:off x="8751999" y="11084367"/>
            <a:ext cx="1" cy="481847"/>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06" name="Shape 1006"/>
          <p:cNvSpPr/>
          <p:nvPr/>
        </p:nvSpPr>
        <p:spPr>
          <a:xfrm flipV="1">
            <a:off x="3298345" y="10097035"/>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07" name="Shape 1007"/>
          <p:cNvSpPr/>
          <p:nvPr/>
        </p:nvSpPr>
        <p:spPr>
          <a:xfrm>
            <a:off x="3264478" y="10104748"/>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08" name="Shape 1008"/>
          <p:cNvSpPr/>
          <p:nvPr/>
        </p:nvSpPr>
        <p:spPr>
          <a:xfrm flipV="1">
            <a:off x="3919233" y="9650061"/>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09" name="Shape 1009"/>
          <p:cNvSpPr/>
          <p:nvPr/>
        </p:nvSpPr>
        <p:spPr>
          <a:xfrm>
            <a:off x="3885367" y="9619150"/>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10" name="Shape 1010"/>
          <p:cNvSpPr/>
          <p:nvPr/>
        </p:nvSpPr>
        <p:spPr>
          <a:xfrm flipV="1">
            <a:off x="4540122" y="9164463"/>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11" name="Shape 1011"/>
          <p:cNvSpPr/>
          <p:nvPr/>
        </p:nvSpPr>
        <p:spPr>
          <a:xfrm>
            <a:off x="4506255" y="9149124"/>
            <a:ext cx="691186"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12" name="Shape 1012"/>
          <p:cNvSpPr/>
          <p:nvPr/>
        </p:nvSpPr>
        <p:spPr>
          <a:xfrm flipV="1">
            <a:off x="5161011" y="8694436"/>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13" name="Shape 1013"/>
          <p:cNvSpPr/>
          <p:nvPr/>
        </p:nvSpPr>
        <p:spPr>
          <a:xfrm>
            <a:off x="5127145" y="8663526"/>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14" name="Shape 1014"/>
          <p:cNvSpPr/>
          <p:nvPr/>
        </p:nvSpPr>
        <p:spPr>
          <a:xfrm flipV="1">
            <a:off x="5781900" y="8208838"/>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15" name="Shape 1015"/>
          <p:cNvSpPr/>
          <p:nvPr/>
        </p:nvSpPr>
        <p:spPr>
          <a:xfrm>
            <a:off x="5748034" y="8177927"/>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16" name="Shape 1016"/>
          <p:cNvSpPr/>
          <p:nvPr/>
        </p:nvSpPr>
        <p:spPr>
          <a:xfrm flipV="1">
            <a:off x="6402789" y="7723239"/>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17" name="Shape 1017"/>
          <p:cNvSpPr/>
          <p:nvPr/>
        </p:nvSpPr>
        <p:spPr>
          <a:xfrm>
            <a:off x="6370293" y="7692328"/>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18" name="Shape 1018"/>
          <p:cNvSpPr/>
          <p:nvPr/>
        </p:nvSpPr>
        <p:spPr>
          <a:xfrm flipV="1">
            <a:off x="7025048" y="7237641"/>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19" name="Shape 1019"/>
          <p:cNvSpPr/>
          <p:nvPr/>
        </p:nvSpPr>
        <p:spPr>
          <a:xfrm>
            <a:off x="6991181" y="7206730"/>
            <a:ext cx="691186"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20" name="Shape 1020"/>
          <p:cNvSpPr/>
          <p:nvPr/>
        </p:nvSpPr>
        <p:spPr>
          <a:xfrm flipV="1">
            <a:off x="7645937" y="6752042"/>
            <a:ext cx="1" cy="481848"/>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21" name="Shape 1021"/>
          <p:cNvSpPr/>
          <p:nvPr/>
        </p:nvSpPr>
        <p:spPr>
          <a:xfrm>
            <a:off x="7612070" y="6736704"/>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22" name="Shape 1022"/>
          <p:cNvSpPr/>
          <p:nvPr/>
        </p:nvSpPr>
        <p:spPr>
          <a:xfrm flipV="1">
            <a:off x="8266826" y="6282017"/>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23" name="Shape 1023"/>
          <p:cNvSpPr/>
          <p:nvPr/>
        </p:nvSpPr>
        <p:spPr>
          <a:xfrm>
            <a:off x="8232960" y="6251106"/>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24" name="Shape 1024"/>
          <p:cNvSpPr/>
          <p:nvPr/>
        </p:nvSpPr>
        <p:spPr>
          <a:xfrm flipV="1">
            <a:off x="8887714" y="5796418"/>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25" name="Shape 1025"/>
          <p:cNvSpPr/>
          <p:nvPr/>
        </p:nvSpPr>
        <p:spPr>
          <a:xfrm>
            <a:off x="8853849" y="5765507"/>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26" name="Shape 1026"/>
          <p:cNvSpPr/>
          <p:nvPr/>
        </p:nvSpPr>
        <p:spPr>
          <a:xfrm flipV="1">
            <a:off x="9508604" y="5310819"/>
            <a:ext cx="1" cy="481848"/>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27" name="Shape 1027"/>
          <p:cNvSpPr/>
          <p:nvPr/>
        </p:nvSpPr>
        <p:spPr>
          <a:xfrm>
            <a:off x="9498319" y="5342675"/>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28" name="Shape 1028"/>
          <p:cNvSpPr/>
          <p:nvPr/>
        </p:nvSpPr>
        <p:spPr>
          <a:xfrm flipV="1">
            <a:off x="10153074" y="4887988"/>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29" name="Shape 1029"/>
          <p:cNvSpPr/>
          <p:nvPr/>
        </p:nvSpPr>
        <p:spPr>
          <a:xfrm>
            <a:off x="10119207" y="4857077"/>
            <a:ext cx="691186"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30" name="Shape 1030"/>
          <p:cNvSpPr/>
          <p:nvPr/>
        </p:nvSpPr>
        <p:spPr>
          <a:xfrm flipV="1">
            <a:off x="10773963" y="4402389"/>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31" name="Shape 1031"/>
          <p:cNvSpPr/>
          <p:nvPr/>
        </p:nvSpPr>
        <p:spPr>
          <a:xfrm>
            <a:off x="10740097" y="4387050"/>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32" name="Shape 1032"/>
          <p:cNvSpPr/>
          <p:nvPr/>
        </p:nvSpPr>
        <p:spPr>
          <a:xfrm flipV="1">
            <a:off x="11394851" y="3932363"/>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33" name="Shape 1033"/>
          <p:cNvSpPr/>
          <p:nvPr/>
        </p:nvSpPr>
        <p:spPr>
          <a:xfrm>
            <a:off x="11360986" y="3901452"/>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34" name="Shape 1034"/>
          <p:cNvSpPr/>
          <p:nvPr/>
        </p:nvSpPr>
        <p:spPr>
          <a:xfrm flipV="1">
            <a:off x="12015741" y="3446765"/>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35" name="Shape 1035"/>
          <p:cNvSpPr/>
          <p:nvPr/>
        </p:nvSpPr>
        <p:spPr>
          <a:xfrm>
            <a:off x="11981874" y="3415853"/>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36" name="Shape 1036"/>
          <p:cNvSpPr/>
          <p:nvPr/>
        </p:nvSpPr>
        <p:spPr>
          <a:xfrm flipV="1">
            <a:off x="12636630" y="2961166"/>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37" name="Shape 1037"/>
          <p:cNvSpPr/>
          <p:nvPr/>
        </p:nvSpPr>
        <p:spPr>
          <a:xfrm>
            <a:off x="11408957" y="7886058"/>
            <a:ext cx="6853347"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38" name="Shape 1038"/>
          <p:cNvSpPr/>
          <p:nvPr/>
        </p:nvSpPr>
        <p:spPr>
          <a:xfrm flipV="1">
            <a:off x="12940448" y="2110452"/>
            <a:ext cx="655264" cy="655264"/>
          </a:xfrm>
          <a:prstGeom prst="line">
            <a:avLst/>
          </a:prstGeom>
          <a:ln w="101600">
            <a:solidFill>
              <a:schemeClr val="accent1"/>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39" name="Shape 1039"/>
          <p:cNvSpPr/>
          <p:nvPr/>
        </p:nvSpPr>
        <p:spPr>
          <a:xfrm flipH="1" flipV="1">
            <a:off x="6850226" y="8166466"/>
            <a:ext cx="2706348" cy="2706348"/>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40" name="Shape 1040"/>
          <p:cNvSpPr/>
          <p:nvPr/>
        </p:nvSpPr>
        <p:spPr>
          <a:xfrm flipH="1" flipV="1">
            <a:off x="6228056" y="8625078"/>
            <a:ext cx="2247736" cy="2247736"/>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41" name="Shape 1041"/>
          <p:cNvSpPr/>
          <p:nvPr/>
        </p:nvSpPr>
        <p:spPr>
          <a:xfrm flipH="1" flipV="1">
            <a:off x="5633896" y="9122091"/>
            <a:ext cx="1872774" cy="1872774"/>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42" name="Shape 1042"/>
          <p:cNvSpPr/>
          <p:nvPr/>
        </p:nvSpPr>
        <p:spPr>
          <a:xfrm flipH="1" flipV="1">
            <a:off x="5013007" y="9575301"/>
            <a:ext cx="1537787" cy="1537786"/>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43" name="Shape 1043"/>
          <p:cNvSpPr/>
          <p:nvPr/>
        </p:nvSpPr>
        <p:spPr>
          <a:xfrm flipH="1" flipV="1">
            <a:off x="7420886" y="7653067"/>
            <a:ext cx="2750536" cy="2750536"/>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44" name="Shape 1044"/>
          <p:cNvSpPr/>
          <p:nvPr/>
        </p:nvSpPr>
        <p:spPr>
          <a:xfrm flipH="1" flipV="1">
            <a:off x="8024833" y="7082523"/>
            <a:ext cx="2166820" cy="2166820"/>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45" name="Shape 1045"/>
          <p:cNvSpPr/>
          <p:nvPr/>
        </p:nvSpPr>
        <p:spPr>
          <a:xfrm flipH="1" flipV="1">
            <a:off x="4392118" y="10131647"/>
            <a:ext cx="934112" cy="934112"/>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46" name="Shape 1046"/>
          <p:cNvSpPr/>
          <p:nvPr/>
        </p:nvSpPr>
        <p:spPr>
          <a:xfrm flipH="1" flipV="1">
            <a:off x="3780929" y="10589059"/>
            <a:ext cx="455955" cy="455955"/>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47" name="Shape 1047"/>
          <p:cNvSpPr/>
          <p:nvPr/>
        </p:nvSpPr>
        <p:spPr>
          <a:xfrm flipH="1" flipV="1">
            <a:off x="8755946" y="6582092"/>
            <a:ext cx="886991" cy="886991"/>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48" name="Shape 1048"/>
          <p:cNvSpPr/>
          <p:nvPr/>
        </p:nvSpPr>
        <p:spPr>
          <a:xfrm flipH="1" flipV="1">
            <a:off x="10124397" y="5658767"/>
            <a:ext cx="1709899" cy="1709899"/>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49" name="Shape 1049"/>
          <p:cNvSpPr/>
          <p:nvPr/>
        </p:nvSpPr>
        <p:spPr>
          <a:xfrm flipH="1" flipV="1">
            <a:off x="9396779" y="6089106"/>
            <a:ext cx="700100" cy="700100"/>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50" name="Shape 1050"/>
          <p:cNvSpPr/>
          <p:nvPr/>
        </p:nvSpPr>
        <p:spPr>
          <a:xfrm flipH="1" flipV="1">
            <a:off x="10770921" y="5182392"/>
            <a:ext cx="2433246" cy="2433245"/>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51" name="Shape 1051"/>
          <p:cNvSpPr/>
          <p:nvPr/>
        </p:nvSpPr>
        <p:spPr>
          <a:xfrm flipH="1" flipV="1">
            <a:off x="11481644" y="4680784"/>
            <a:ext cx="2950862" cy="2950862"/>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52" name="Shape 1052"/>
          <p:cNvSpPr/>
          <p:nvPr/>
        </p:nvSpPr>
        <p:spPr>
          <a:xfrm flipH="1" flipV="1">
            <a:off x="12241560" y="4180260"/>
            <a:ext cx="3389583" cy="3389583"/>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53" name="Shape 1053"/>
          <p:cNvSpPr/>
          <p:nvPr/>
        </p:nvSpPr>
        <p:spPr>
          <a:xfrm flipH="1" flipV="1">
            <a:off x="12970385" y="3521699"/>
            <a:ext cx="4064785" cy="4064785"/>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54" name="Shape 1054"/>
          <p:cNvSpPr/>
          <p:nvPr/>
        </p:nvSpPr>
        <p:spPr>
          <a:xfrm flipH="1" flipV="1">
            <a:off x="13798325" y="2948521"/>
            <a:ext cx="4302710" cy="4302710"/>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55" name="Shape 1055"/>
          <p:cNvSpPr/>
          <p:nvPr/>
        </p:nvSpPr>
        <p:spPr>
          <a:xfrm flipH="1" flipV="1">
            <a:off x="14602448" y="2194021"/>
            <a:ext cx="3389582" cy="3389583"/>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56" name="Shape 1056"/>
          <p:cNvSpPr/>
          <p:nvPr/>
        </p:nvSpPr>
        <p:spPr>
          <a:xfrm flipH="1" flipV="1">
            <a:off x="15594883" y="1618205"/>
            <a:ext cx="1675678" cy="1675678"/>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57" name="Shape 1057"/>
          <p:cNvSpPr/>
          <p:nvPr/>
        </p:nvSpPr>
        <p:spPr>
          <a:xfrm>
            <a:off x="13149598" y="7896928"/>
            <a:ext cx="1552338"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200">
                <a:solidFill>
                  <a:srgbClr val="A7A7A7"/>
                </a:solidFill>
                <a:latin typeface="Franklin Gothic Medium"/>
                <a:ea typeface="Franklin Gothic Medium"/>
                <a:cs typeface="Franklin Gothic Medium"/>
                <a:sym typeface="Franklin Gothic Medium"/>
              </a:defRPr>
            </a:lvl1pPr>
          </a:lstStyle>
          <a:p>
            <a:r>
              <a:t>2 Years</a:t>
            </a:r>
          </a:p>
        </p:txBody>
      </p:sp>
      <p:sp>
        <p:nvSpPr>
          <p:cNvPr id="1058" name="Shape 1058"/>
          <p:cNvSpPr/>
          <p:nvPr/>
        </p:nvSpPr>
        <p:spPr>
          <a:xfrm>
            <a:off x="9012372" y="11331933"/>
            <a:ext cx="1468448" cy="929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2400">
                <a:solidFill>
                  <a:schemeClr val="accent2">
                    <a:lumOff val="-9882"/>
                  </a:schemeClr>
                </a:solidFill>
                <a:latin typeface="Franklin Gothic Medium"/>
                <a:ea typeface="Franklin Gothic Medium"/>
                <a:cs typeface="Franklin Gothic Medium"/>
                <a:sym typeface="Franklin Gothic Medium"/>
              </a:defRPr>
            </a:pPr>
            <a:r>
              <a:t>3 Month</a:t>
            </a:r>
            <a:br/>
            <a:r>
              <a:t>Redesign</a:t>
            </a:r>
          </a:p>
        </p:txBody>
      </p:sp>
      <p:sp>
        <p:nvSpPr>
          <p:cNvPr id="1059" name="Shape 1059"/>
          <p:cNvSpPr/>
          <p:nvPr/>
        </p:nvSpPr>
        <p:spPr>
          <a:xfrm>
            <a:off x="10189756" y="7492429"/>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sp>
        <p:nvSpPr>
          <p:cNvPr id="1060" name="Shape 1060"/>
          <p:cNvSpPr/>
          <p:nvPr/>
        </p:nvSpPr>
        <p:spPr>
          <a:xfrm>
            <a:off x="17777942" y="3992309"/>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sp>
        <p:nvSpPr>
          <p:cNvPr id="1061" name="Shape 1061"/>
          <p:cNvSpPr/>
          <p:nvPr/>
        </p:nvSpPr>
        <p:spPr>
          <a:xfrm>
            <a:off x="5666248" y="11365478"/>
            <a:ext cx="1552338"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200">
                <a:solidFill>
                  <a:srgbClr val="A7A7A7"/>
                </a:solidFill>
                <a:latin typeface="Franklin Gothic Medium"/>
                <a:ea typeface="Franklin Gothic Medium"/>
                <a:cs typeface="Franklin Gothic Medium"/>
                <a:sym typeface="Franklin Gothic Medium"/>
              </a:defRPr>
            </a:lvl1pPr>
          </a:lstStyle>
          <a:p>
            <a:r>
              <a:t>2 Years</a:t>
            </a:r>
          </a:p>
        </p:txBody>
      </p:sp>
      <p:sp>
        <p:nvSpPr>
          <p:cNvPr id="1062" name="Shape 1062"/>
          <p:cNvSpPr/>
          <p:nvPr/>
        </p:nvSpPr>
        <p:spPr>
          <a:xfrm>
            <a:off x="16672442" y="8042381"/>
            <a:ext cx="1468448" cy="929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2400">
                <a:solidFill>
                  <a:schemeClr val="accent2">
                    <a:lumOff val="-9882"/>
                  </a:schemeClr>
                </a:solidFill>
                <a:latin typeface="Franklin Gothic Medium"/>
                <a:ea typeface="Franklin Gothic Medium"/>
                <a:cs typeface="Franklin Gothic Medium"/>
                <a:sym typeface="Franklin Gothic Medium"/>
              </a:defRPr>
            </a:pPr>
            <a:r>
              <a:t>3 Month</a:t>
            </a:r>
            <a:br/>
            <a:r>
              <a:t>Redesign</a:t>
            </a:r>
          </a:p>
        </p:txBody>
      </p:sp>
      <p:sp>
        <p:nvSpPr>
          <p:cNvPr id="1063" name="Shape 1063"/>
          <p:cNvSpPr/>
          <p:nvPr/>
        </p:nvSpPr>
        <p:spPr>
          <a:xfrm>
            <a:off x="436068" y="106860"/>
            <a:ext cx="23511862" cy="13487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defRPr sz="7200">
                <a:solidFill>
                  <a:srgbClr val="535353"/>
                </a:solidFill>
                <a:latin typeface="Proxima Nova Semibold"/>
                <a:ea typeface="Proxima Nova Semibold"/>
                <a:cs typeface="Proxima Nova Semibold"/>
                <a:sym typeface="Proxima Nova Semibold"/>
              </a:defRPr>
            </a:pPr>
            <a:r>
              <a:rPr>
                <a:solidFill>
                  <a:schemeClr val="accent2">
                    <a:lumOff val="-9882"/>
                  </a:schemeClr>
                </a:solidFill>
              </a:rPr>
              <a:t>Traditional Web Design  </a:t>
            </a:r>
            <a:r>
              <a:t>vs.</a:t>
            </a:r>
          </a:p>
        </p:txBody>
      </p:sp>
      <p:pic>
        <p:nvPicPr>
          <p:cNvPr id="1064" name="GDD-Logo-Text-Small.png"/>
          <p:cNvPicPr>
            <a:picLocks noChangeAspect="1"/>
          </p:cNvPicPr>
          <p:nvPr/>
        </p:nvPicPr>
        <p:blipFill>
          <a:blip r:embed="rId3">
            <a:extLst/>
          </a:blip>
          <a:stretch>
            <a:fillRect/>
          </a:stretch>
        </p:blipFill>
        <p:spPr>
          <a:xfrm>
            <a:off x="11798244" y="215096"/>
            <a:ext cx="10855286" cy="1196092"/>
          </a:xfrm>
          <a:prstGeom prst="rect">
            <a:avLst/>
          </a:prstGeom>
          <a:ln w="12700">
            <a:miter lim="400000"/>
          </a:ln>
        </p:spPr>
      </p:pic>
      <p:sp>
        <p:nvSpPr>
          <p:cNvPr id="1065" name="Shape 1065"/>
          <p:cNvSpPr/>
          <p:nvPr/>
        </p:nvSpPr>
        <p:spPr>
          <a:xfrm rot="16200000">
            <a:off x="-473679" y="6672846"/>
            <a:ext cx="2139596"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b="1">
                <a:solidFill>
                  <a:srgbClr val="A7A7A7"/>
                </a:solidFill>
                <a:latin typeface="ProximaNova-Bold"/>
                <a:ea typeface="ProximaNova-Bold"/>
                <a:cs typeface="ProximaNova-Bold"/>
                <a:sym typeface="ProximaNova-Bold"/>
              </a:defRPr>
            </a:lvl1pPr>
          </a:lstStyle>
          <a:p>
            <a:r>
              <a:t>Impact</a:t>
            </a:r>
          </a:p>
        </p:txBody>
      </p:sp>
      <p:sp>
        <p:nvSpPr>
          <p:cNvPr id="1066" name="Shape 1066"/>
          <p:cNvSpPr/>
          <p:nvPr/>
        </p:nvSpPr>
        <p:spPr>
          <a:xfrm>
            <a:off x="9319719" y="12617771"/>
            <a:ext cx="1622045"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b="1">
                <a:solidFill>
                  <a:srgbClr val="A7A7A7"/>
                </a:solidFill>
                <a:latin typeface="ProximaNova-Bold"/>
                <a:ea typeface="ProximaNova-Bold"/>
                <a:cs typeface="ProximaNova-Bold"/>
                <a:sym typeface="ProximaNova-Bold"/>
              </a:defRPr>
            </a:lvl1pPr>
          </a:lstStyle>
          <a:p>
            <a:r>
              <a:t>Time</a:t>
            </a:r>
          </a:p>
        </p:txBody>
      </p:sp>
      <p:sp>
        <p:nvSpPr>
          <p:cNvPr id="1067" name="Shape 1067"/>
          <p:cNvSpPr/>
          <p:nvPr/>
        </p:nvSpPr>
        <p:spPr>
          <a:xfrm>
            <a:off x="2758680" y="10927112"/>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pic>
        <p:nvPicPr>
          <p:cNvPr id="1068" name="image2.png" descr="C:\Users\Keith\Desktop\Sprocket low-res for light backgrounds.png"/>
          <p:cNvPicPr>
            <a:picLocks noChangeAspect="1"/>
          </p:cNvPicPr>
          <p:nvPr/>
        </p:nvPicPr>
        <p:blipFill>
          <a:blip r:embed="rId4">
            <a:extLst/>
          </a:blip>
          <a:stretch>
            <a:fillRect/>
          </a:stretch>
        </p:blipFill>
        <p:spPr>
          <a:xfrm>
            <a:off x="22692590" y="12079965"/>
            <a:ext cx="1311222" cy="1455969"/>
          </a:xfrm>
          <a:prstGeom prst="rect">
            <a:avLst/>
          </a:prstGeom>
          <a:ln w="12700">
            <a:miter lim="400000"/>
          </a:ln>
        </p:spPr>
      </p:pic>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2" name="Shape 1072"/>
          <p:cNvSpPr/>
          <p:nvPr/>
        </p:nvSpPr>
        <p:spPr>
          <a:xfrm>
            <a:off x="3867979" y="11319965"/>
            <a:ext cx="6853347"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73" name="Shape 1073"/>
          <p:cNvSpPr/>
          <p:nvPr/>
        </p:nvSpPr>
        <p:spPr>
          <a:xfrm flipV="1">
            <a:off x="10695553" y="8508011"/>
            <a:ext cx="1" cy="283368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74" name="Shape 1074"/>
          <p:cNvSpPr/>
          <p:nvPr/>
        </p:nvSpPr>
        <p:spPr>
          <a:xfrm flipV="1">
            <a:off x="1207910" y="2037130"/>
            <a:ext cx="1" cy="10344884"/>
          </a:xfrm>
          <a:prstGeom prst="line">
            <a:avLst/>
          </a:prstGeom>
          <a:ln w="25400">
            <a:solidFill>
              <a:srgbClr val="A7A7A7"/>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75" name="Shape 1075"/>
          <p:cNvSpPr/>
          <p:nvPr/>
        </p:nvSpPr>
        <p:spPr>
          <a:xfrm>
            <a:off x="1198849" y="12382014"/>
            <a:ext cx="19435842" cy="1"/>
          </a:xfrm>
          <a:prstGeom prst="line">
            <a:avLst/>
          </a:prstGeom>
          <a:ln w="25400">
            <a:solidFill>
              <a:srgbClr val="A7A7A7"/>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76" name="Shape 1076"/>
          <p:cNvSpPr/>
          <p:nvPr/>
        </p:nvSpPr>
        <p:spPr>
          <a:xfrm>
            <a:off x="9919479" y="7102324"/>
            <a:ext cx="1498184"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1077" name="Shape 1077"/>
          <p:cNvSpPr/>
          <p:nvPr/>
        </p:nvSpPr>
        <p:spPr>
          <a:xfrm>
            <a:off x="2499709" y="10570874"/>
            <a:ext cx="1498184"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pPr>
              <a:defRPr sz="5200"/>
            </a:pPr>
            <a:endParaRPr/>
          </a:p>
        </p:txBody>
      </p:sp>
      <p:sp>
        <p:nvSpPr>
          <p:cNvPr id="1078" name="Shape 1078"/>
          <p:cNvSpPr/>
          <p:nvPr/>
        </p:nvSpPr>
        <p:spPr>
          <a:xfrm flipV="1">
            <a:off x="18283740" y="5099684"/>
            <a:ext cx="1" cy="2833682"/>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79" name="Shape 1079"/>
          <p:cNvSpPr/>
          <p:nvPr/>
        </p:nvSpPr>
        <p:spPr>
          <a:xfrm>
            <a:off x="17529436" y="3602204"/>
            <a:ext cx="1498185" cy="1498184"/>
          </a:xfrm>
          <a:prstGeom prst="ellipse">
            <a:avLst/>
          </a:prstGeom>
          <a:solidFill>
            <a:srgbClr val="FFFFFF"/>
          </a:solidFill>
          <a:ln w="25400">
            <a:solidFill>
              <a:schemeClr val="accent2">
                <a:lumOff val="-9882"/>
              </a:schemeClr>
            </a:solidFill>
            <a:bevel/>
          </a:ln>
        </p:spPr>
        <p:txBody>
          <a:bodyPr lIns="121919" tIns="121919" rIns="121919" bIns="121919" anchor="ctr"/>
          <a:lstStyle/>
          <a:p>
            <a:endParaRPr/>
          </a:p>
        </p:txBody>
      </p:sp>
      <p:sp>
        <p:nvSpPr>
          <p:cNvPr id="1080" name="Shape 1080"/>
          <p:cNvSpPr/>
          <p:nvPr/>
        </p:nvSpPr>
        <p:spPr>
          <a:xfrm flipV="1">
            <a:off x="16474513" y="7641303"/>
            <a:ext cx="1" cy="481847"/>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81" name="Shape 1081"/>
          <p:cNvSpPr/>
          <p:nvPr/>
        </p:nvSpPr>
        <p:spPr>
          <a:xfrm flipV="1">
            <a:off x="8751999" y="11084367"/>
            <a:ext cx="1" cy="481847"/>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82" name="Shape 1082"/>
          <p:cNvSpPr/>
          <p:nvPr/>
        </p:nvSpPr>
        <p:spPr>
          <a:xfrm flipV="1">
            <a:off x="3298345" y="10097035"/>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83" name="Shape 1083"/>
          <p:cNvSpPr/>
          <p:nvPr/>
        </p:nvSpPr>
        <p:spPr>
          <a:xfrm>
            <a:off x="3264478" y="10104748"/>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84" name="Shape 1084"/>
          <p:cNvSpPr/>
          <p:nvPr/>
        </p:nvSpPr>
        <p:spPr>
          <a:xfrm flipV="1">
            <a:off x="3919233" y="9650061"/>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85" name="Shape 1085"/>
          <p:cNvSpPr/>
          <p:nvPr/>
        </p:nvSpPr>
        <p:spPr>
          <a:xfrm>
            <a:off x="3885367" y="9619150"/>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86" name="Shape 1086"/>
          <p:cNvSpPr/>
          <p:nvPr/>
        </p:nvSpPr>
        <p:spPr>
          <a:xfrm flipV="1">
            <a:off x="4540122" y="9164463"/>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87" name="Shape 1087"/>
          <p:cNvSpPr/>
          <p:nvPr/>
        </p:nvSpPr>
        <p:spPr>
          <a:xfrm>
            <a:off x="4506255" y="9149124"/>
            <a:ext cx="691186"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88" name="Shape 1088"/>
          <p:cNvSpPr/>
          <p:nvPr/>
        </p:nvSpPr>
        <p:spPr>
          <a:xfrm flipV="1">
            <a:off x="5161011" y="8694436"/>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89" name="Shape 1089"/>
          <p:cNvSpPr/>
          <p:nvPr/>
        </p:nvSpPr>
        <p:spPr>
          <a:xfrm>
            <a:off x="5127145" y="8663526"/>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90" name="Shape 1090"/>
          <p:cNvSpPr/>
          <p:nvPr/>
        </p:nvSpPr>
        <p:spPr>
          <a:xfrm flipV="1">
            <a:off x="5781900" y="8208838"/>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91" name="Shape 1091"/>
          <p:cNvSpPr/>
          <p:nvPr/>
        </p:nvSpPr>
        <p:spPr>
          <a:xfrm>
            <a:off x="5748034" y="8177927"/>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92" name="Shape 1092"/>
          <p:cNvSpPr/>
          <p:nvPr/>
        </p:nvSpPr>
        <p:spPr>
          <a:xfrm flipV="1">
            <a:off x="6402789" y="7723239"/>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93" name="Shape 1093"/>
          <p:cNvSpPr/>
          <p:nvPr/>
        </p:nvSpPr>
        <p:spPr>
          <a:xfrm>
            <a:off x="6370293" y="7692328"/>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94" name="Shape 1094"/>
          <p:cNvSpPr/>
          <p:nvPr/>
        </p:nvSpPr>
        <p:spPr>
          <a:xfrm flipV="1">
            <a:off x="7025048" y="7237641"/>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95" name="Shape 1095"/>
          <p:cNvSpPr/>
          <p:nvPr/>
        </p:nvSpPr>
        <p:spPr>
          <a:xfrm>
            <a:off x="6991181" y="7206730"/>
            <a:ext cx="691186"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96" name="Shape 1096"/>
          <p:cNvSpPr/>
          <p:nvPr/>
        </p:nvSpPr>
        <p:spPr>
          <a:xfrm flipV="1">
            <a:off x="7645937" y="6752042"/>
            <a:ext cx="1" cy="481848"/>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97" name="Shape 1097"/>
          <p:cNvSpPr/>
          <p:nvPr/>
        </p:nvSpPr>
        <p:spPr>
          <a:xfrm>
            <a:off x="7612070" y="6736704"/>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98" name="Shape 1098"/>
          <p:cNvSpPr/>
          <p:nvPr/>
        </p:nvSpPr>
        <p:spPr>
          <a:xfrm flipV="1">
            <a:off x="8266826" y="6282017"/>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099" name="Shape 1099"/>
          <p:cNvSpPr/>
          <p:nvPr/>
        </p:nvSpPr>
        <p:spPr>
          <a:xfrm>
            <a:off x="8232960" y="6251106"/>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00" name="Shape 1100"/>
          <p:cNvSpPr/>
          <p:nvPr/>
        </p:nvSpPr>
        <p:spPr>
          <a:xfrm flipV="1">
            <a:off x="8887714" y="5796418"/>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01" name="Shape 1101"/>
          <p:cNvSpPr/>
          <p:nvPr/>
        </p:nvSpPr>
        <p:spPr>
          <a:xfrm>
            <a:off x="8853849" y="5765507"/>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02" name="Shape 1102"/>
          <p:cNvSpPr/>
          <p:nvPr/>
        </p:nvSpPr>
        <p:spPr>
          <a:xfrm flipV="1">
            <a:off x="9508604" y="5310819"/>
            <a:ext cx="1" cy="481848"/>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03" name="Shape 1103"/>
          <p:cNvSpPr/>
          <p:nvPr/>
        </p:nvSpPr>
        <p:spPr>
          <a:xfrm>
            <a:off x="9498319" y="5342675"/>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04" name="Shape 1104"/>
          <p:cNvSpPr/>
          <p:nvPr/>
        </p:nvSpPr>
        <p:spPr>
          <a:xfrm flipV="1">
            <a:off x="10153074" y="4887988"/>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05" name="Shape 1105"/>
          <p:cNvSpPr/>
          <p:nvPr/>
        </p:nvSpPr>
        <p:spPr>
          <a:xfrm>
            <a:off x="10119207" y="4857077"/>
            <a:ext cx="691186"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06" name="Shape 1106"/>
          <p:cNvSpPr/>
          <p:nvPr/>
        </p:nvSpPr>
        <p:spPr>
          <a:xfrm flipV="1">
            <a:off x="10773963" y="4402389"/>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07" name="Shape 1107"/>
          <p:cNvSpPr/>
          <p:nvPr/>
        </p:nvSpPr>
        <p:spPr>
          <a:xfrm>
            <a:off x="10740097" y="4387050"/>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08" name="Shape 1108"/>
          <p:cNvSpPr/>
          <p:nvPr/>
        </p:nvSpPr>
        <p:spPr>
          <a:xfrm flipV="1">
            <a:off x="11394851" y="3932363"/>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09" name="Shape 1109"/>
          <p:cNvSpPr/>
          <p:nvPr/>
        </p:nvSpPr>
        <p:spPr>
          <a:xfrm>
            <a:off x="11360986" y="3901452"/>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10" name="Shape 1110"/>
          <p:cNvSpPr/>
          <p:nvPr/>
        </p:nvSpPr>
        <p:spPr>
          <a:xfrm flipV="1">
            <a:off x="12015741" y="3446765"/>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11" name="Shape 1111"/>
          <p:cNvSpPr/>
          <p:nvPr/>
        </p:nvSpPr>
        <p:spPr>
          <a:xfrm>
            <a:off x="11981874" y="3415853"/>
            <a:ext cx="691185" cy="1"/>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12" name="Shape 1112"/>
          <p:cNvSpPr/>
          <p:nvPr/>
        </p:nvSpPr>
        <p:spPr>
          <a:xfrm flipV="1">
            <a:off x="12636630" y="2961166"/>
            <a:ext cx="1" cy="481847"/>
          </a:xfrm>
          <a:prstGeom prst="line">
            <a:avLst/>
          </a:prstGeom>
          <a:ln w="63500">
            <a:solidFill>
              <a:schemeClr val="accent1"/>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13" name="Shape 1113"/>
          <p:cNvSpPr/>
          <p:nvPr/>
        </p:nvSpPr>
        <p:spPr>
          <a:xfrm>
            <a:off x="11408957" y="7886058"/>
            <a:ext cx="6853347" cy="1"/>
          </a:xfrm>
          <a:prstGeom prst="line">
            <a:avLst/>
          </a:prstGeom>
          <a:ln w="63500">
            <a:solidFill>
              <a:schemeClr val="accent2">
                <a:lumOff val="-9882"/>
              </a:schemeClr>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14" name="Shape 1114"/>
          <p:cNvSpPr/>
          <p:nvPr/>
        </p:nvSpPr>
        <p:spPr>
          <a:xfrm flipV="1">
            <a:off x="12940448" y="2110452"/>
            <a:ext cx="655264" cy="655264"/>
          </a:xfrm>
          <a:prstGeom prst="line">
            <a:avLst/>
          </a:prstGeom>
          <a:ln w="101600">
            <a:solidFill>
              <a:schemeClr val="accent1"/>
            </a:solidFill>
            <a:bevel/>
            <a:tailEnd type="triangle"/>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15" name="Shape 1115"/>
          <p:cNvSpPr/>
          <p:nvPr/>
        </p:nvSpPr>
        <p:spPr>
          <a:xfrm flipH="1" flipV="1">
            <a:off x="6850226" y="8166466"/>
            <a:ext cx="2706348" cy="2706348"/>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16" name="Shape 1116"/>
          <p:cNvSpPr/>
          <p:nvPr/>
        </p:nvSpPr>
        <p:spPr>
          <a:xfrm flipH="1" flipV="1">
            <a:off x="6228056" y="8625078"/>
            <a:ext cx="2247736" cy="2247736"/>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17" name="Shape 1117"/>
          <p:cNvSpPr/>
          <p:nvPr/>
        </p:nvSpPr>
        <p:spPr>
          <a:xfrm flipH="1" flipV="1">
            <a:off x="5633896" y="9122091"/>
            <a:ext cx="1872774" cy="1872774"/>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18" name="Shape 1118"/>
          <p:cNvSpPr/>
          <p:nvPr/>
        </p:nvSpPr>
        <p:spPr>
          <a:xfrm flipH="1" flipV="1">
            <a:off x="5013007" y="9575301"/>
            <a:ext cx="1537787" cy="1537786"/>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19" name="Shape 1119"/>
          <p:cNvSpPr/>
          <p:nvPr/>
        </p:nvSpPr>
        <p:spPr>
          <a:xfrm flipH="1" flipV="1">
            <a:off x="7420886" y="7653067"/>
            <a:ext cx="2750536" cy="2750536"/>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20" name="Shape 1120"/>
          <p:cNvSpPr/>
          <p:nvPr/>
        </p:nvSpPr>
        <p:spPr>
          <a:xfrm flipH="1" flipV="1">
            <a:off x="8024833" y="7082523"/>
            <a:ext cx="2166820" cy="2166820"/>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21" name="Shape 1121"/>
          <p:cNvSpPr/>
          <p:nvPr/>
        </p:nvSpPr>
        <p:spPr>
          <a:xfrm flipH="1" flipV="1">
            <a:off x="4392118" y="10131647"/>
            <a:ext cx="934112" cy="934112"/>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22" name="Shape 1122"/>
          <p:cNvSpPr/>
          <p:nvPr/>
        </p:nvSpPr>
        <p:spPr>
          <a:xfrm flipH="1" flipV="1">
            <a:off x="3780929" y="10589059"/>
            <a:ext cx="455955" cy="455955"/>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23" name="Shape 1123"/>
          <p:cNvSpPr/>
          <p:nvPr/>
        </p:nvSpPr>
        <p:spPr>
          <a:xfrm flipH="1" flipV="1">
            <a:off x="8755946" y="6582092"/>
            <a:ext cx="886991" cy="886991"/>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24" name="Shape 1124"/>
          <p:cNvSpPr/>
          <p:nvPr/>
        </p:nvSpPr>
        <p:spPr>
          <a:xfrm flipH="1" flipV="1">
            <a:off x="10124397" y="5658767"/>
            <a:ext cx="1709899" cy="1709899"/>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25" name="Shape 1125"/>
          <p:cNvSpPr/>
          <p:nvPr/>
        </p:nvSpPr>
        <p:spPr>
          <a:xfrm flipH="1" flipV="1">
            <a:off x="9396779" y="6089106"/>
            <a:ext cx="700100" cy="700100"/>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26" name="Shape 1126"/>
          <p:cNvSpPr/>
          <p:nvPr/>
        </p:nvSpPr>
        <p:spPr>
          <a:xfrm flipH="1" flipV="1">
            <a:off x="10770921" y="5182392"/>
            <a:ext cx="2433246" cy="2433245"/>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27" name="Shape 1127"/>
          <p:cNvSpPr/>
          <p:nvPr/>
        </p:nvSpPr>
        <p:spPr>
          <a:xfrm flipH="1" flipV="1">
            <a:off x="11481644" y="4680784"/>
            <a:ext cx="2950862" cy="2950862"/>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28" name="Shape 1128"/>
          <p:cNvSpPr/>
          <p:nvPr/>
        </p:nvSpPr>
        <p:spPr>
          <a:xfrm flipH="1" flipV="1">
            <a:off x="12241560" y="4180260"/>
            <a:ext cx="3389583" cy="3389583"/>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29" name="Shape 1129"/>
          <p:cNvSpPr/>
          <p:nvPr/>
        </p:nvSpPr>
        <p:spPr>
          <a:xfrm flipH="1" flipV="1">
            <a:off x="12970385" y="3521699"/>
            <a:ext cx="4064785" cy="4064785"/>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30" name="Shape 1130"/>
          <p:cNvSpPr/>
          <p:nvPr/>
        </p:nvSpPr>
        <p:spPr>
          <a:xfrm flipH="1" flipV="1">
            <a:off x="13798325" y="2948521"/>
            <a:ext cx="4302710" cy="4302710"/>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31" name="Shape 1131"/>
          <p:cNvSpPr/>
          <p:nvPr/>
        </p:nvSpPr>
        <p:spPr>
          <a:xfrm flipH="1" flipV="1">
            <a:off x="14602448" y="2194021"/>
            <a:ext cx="3389582" cy="3389583"/>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32" name="Shape 1132"/>
          <p:cNvSpPr/>
          <p:nvPr/>
        </p:nvSpPr>
        <p:spPr>
          <a:xfrm flipH="1" flipV="1">
            <a:off x="15594883" y="1618205"/>
            <a:ext cx="1675678" cy="1675678"/>
          </a:xfrm>
          <a:prstGeom prst="line">
            <a:avLst/>
          </a:prstGeom>
          <a:ln w="25400">
            <a:solidFill>
              <a:schemeClr val="accent5"/>
            </a:solidFill>
            <a:bevel/>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147" name="Shape 1147"/>
          <p:cNvSpPr/>
          <p:nvPr/>
        </p:nvSpPr>
        <p:spPr>
          <a:xfrm>
            <a:off x="3253239" y="1997346"/>
            <a:ext cx="4532304" cy="791942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990" y="16073"/>
                  <a:pt x="17190" y="8873"/>
                  <a:pt x="21600" y="0"/>
                </a:cubicBezTo>
              </a:path>
            </a:pathLst>
          </a:custGeom>
          <a:ln w="25400">
            <a:solidFill>
              <a:schemeClr val="accent4">
                <a:lumOff val="-8431"/>
              </a:schemeClr>
            </a:solidFill>
            <a:bevel/>
          </a:ln>
        </p:spPr>
        <p:txBody>
          <a:bodyPr/>
          <a:lstStyle/>
          <a:p>
            <a:endParaRPr/>
          </a:p>
        </p:txBody>
      </p:sp>
      <p:sp>
        <p:nvSpPr>
          <p:cNvPr id="1134" name="Shape 1134"/>
          <p:cNvSpPr/>
          <p:nvPr/>
        </p:nvSpPr>
        <p:spPr>
          <a:xfrm rot="19269413">
            <a:off x="6947397" y="3414177"/>
            <a:ext cx="4925140" cy="8026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defRPr sz="3600">
                <a:solidFill>
                  <a:schemeClr val="accent4">
                    <a:lumOff val="-8431"/>
                  </a:schemeClr>
                </a:solidFill>
                <a:latin typeface="Proxima Nova Semibold"/>
                <a:ea typeface="Proxima Nova Semibold"/>
                <a:cs typeface="Proxima Nova Semibold"/>
                <a:sym typeface="Proxima Nova Semibold"/>
              </a:defRPr>
            </a:lvl1pPr>
          </a:lstStyle>
          <a:p>
            <a:r>
              <a:t>MARKETING &amp; SALES</a:t>
            </a:r>
          </a:p>
        </p:txBody>
      </p:sp>
      <p:sp>
        <p:nvSpPr>
          <p:cNvPr id="1135" name="Shape 1135"/>
          <p:cNvSpPr/>
          <p:nvPr/>
        </p:nvSpPr>
        <p:spPr>
          <a:xfrm>
            <a:off x="13149598" y="7896928"/>
            <a:ext cx="1552338"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200">
                <a:solidFill>
                  <a:srgbClr val="A7A7A7"/>
                </a:solidFill>
                <a:latin typeface="Franklin Gothic Medium"/>
                <a:ea typeface="Franklin Gothic Medium"/>
                <a:cs typeface="Franklin Gothic Medium"/>
                <a:sym typeface="Franklin Gothic Medium"/>
              </a:defRPr>
            </a:lvl1pPr>
          </a:lstStyle>
          <a:p>
            <a:r>
              <a:t>2 Years</a:t>
            </a:r>
          </a:p>
        </p:txBody>
      </p:sp>
      <p:sp>
        <p:nvSpPr>
          <p:cNvPr id="1136" name="Shape 1136"/>
          <p:cNvSpPr/>
          <p:nvPr/>
        </p:nvSpPr>
        <p:spPr>
          <a:xfrm>
            <a:off x="9012372" y="11331933"/>
            <a:ext cx="1468448" cy="929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2400">
                <a:solidFill>
                  <a:schemeClr val="accent2">
                    <a:lumOff val="-9882"/>
                  </a:schemeClr>
                </a:solidFill>
                <a:latin typeface="Franklin Gothic Medium"/>
                <a:ea typeface="Franklin Gothic Medium"/>
                <a:cs typeface="Franklin Gothic Medium"/>
                <a:sym typeface="Franklin Gothic Medium"/>
              </a:defRPr>
            </a:pPr>
            <a:r>
              <a:t>3 Month</a:t>
            </a:r>
            <a:br/>
            <a:r>
              <a:t>Redesign</a:t>
            </a:r>
          </a:p>
        </p:txBody>
      </p:sp>
      <p:sp>
        <p:nvSpPr>
          <p:cNvPr id="1137" name="Shape 1137"/>
          <p:cNvSpPr/>
          <p:nvPr/>
        </p:nvSpPr>
        <p:spPr>
          <a:xfrm>
            <a:off x="10189756" y="7492429"/>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sp>
        <p:nvSpPr>
          <p:cNvPr id="1138" name="Shape 1138"/>
          <p:cNvSpPr/>
          <p:nvPr/>
        </p:nvSpPr>
        <p:spPr>
          <a:xfrm>
            <a:off x="17777942" y="3992309"/>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sp>
        <p:nvSpPr>
          <p:cNvPr id="1139" name="Shape 1139"/>
          <p:cNvSpPr/>
          <p:nvPr/>
        </p:nvSpPr>
        <p:spPr>
          <a:xfrm>
            <a:off x="5666248" y="11365478"/>
            <a:ext cx="1552338"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3200">
                <a:solidFill>
                  <a:srgbClr val="A7A7A7"/>
                </a:solidFill>
                <a:latin typeface="Franklin Gothic Medium"/>
                <a:ea typeface="Franklin Gothic Medium"/>
                <a:cs typeface="Franklin Gothic Medium"/>
                <a:sym typeface="Franklin Gothic Medium"/>
              </a:defRPr>
            </a:lvl1pPr>
          </a:lstStyle>
          <a:p>
            <a:r>
              <a:t>2 Years</a:t>
            </a:r>
          </a:p>
        </p:txBody>
      </p:sp>
      <p:sp>
        <p:nvSpPr>
          <p:cNvPr id="1140" name="Shape 1140"/>
          <p:cNvSpPr/>
          <p:nvPr/>
        </p:nvSpPr>
        <p:spPr>
          <a:xfrm>
            <a:off x="16672442" y="8042381"/>
            <a:ext cx="1468448" cy="929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2400">
                <a:solidFill>
                  <a:schemeClr val="accent2">
                    <a:lumOff val="-9882"/>
                  </a:schemeClr>
                </a:solidFill>
                <a:latin typeface="Franklin Gothic Medium"/>
                <a:ea typeface="Franklin Gothic Medium"/>
                <a:cs typeface="Franklin Gothic Medium"/>
                <a:sym typeface="Franklin Gothic Medium"/>
              </a:defRPr>
            </a:pPr>
            <a:r>
              <a:t>3 Month</a:t>
            </a:r>
            <a:br/>
            <a:r>
              <a:t>Redesign</a:t>
            </a:r>
          </a:p>
        </p:txBody>
      </p:sp>
      <p:sp>
        <p:nvSpPr>
          <p:cNvPr id="1141" name="Shape 1141"/>
          <p:cNvSpPr/>
          <p:nvPr/>
        </p:nvSpPr>
        <p:spPr>
          <a:xfrm>
            <a:off x="436068" y="106860"/>
            <a:ext cx="23511862" cy="13487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p>
            <a:pPr>
              <a:defRPr sz="7200">
                <a:solidFill>
                  <a:srgbClr val="535353"/>
                </a:solidFill>
                <a:latin typeface="Proxima Nova Semibold"/>
                <a:ea typeface="Proxima Nova Semibold"/>
                <a:cs typeface="Proxima Nova Semibold"/>
                <a:sym typeface="Proxima Nova Semibold"/>
              </a:defRPr>
            </a:pPr>
            <a:r>
              <a:rPr>
                <a:solidFill>
                  <a:schemeClr val="accent2">
                    <a:lumOff val="-9882"/>
                  </a:schemeClr>
                </a:solidFill>
              </a:rPr>
              <a:t>Traditional Web Design  </a:t>
            </a:r>
            <a:r>
              <a:t>vs.</a:t>
            </a:r>
          </a:p>
        </p:txBody>
      </p:sp>
      <p:pic>
        <p:nvPicPr>
          <p:cNvPr id="1142" name="GDD-Logo-Text-Small.png"/>
          <p:cNvPicPr>
            <a:picLocks noChangeAspect="1"/>
          </p:cNvPicPr>
          <p:nvPr/>
        </p:nvPicPr>
        <p:blipFill>
          <a:blip r:embed="rId3">
            <a:extLst/>
          </a:blip>
          <a:stretch>
            <a:fillRect/>
          </a:stretch>
        </p:blipFill>
        <p:spPr>
          <a:xfrm>
            <a:off x="11798244" y="215096"/>
            <a:ext cx="10855286" cy="1196092"/>
          </a:xfrm>
          <a:prstGeom prst="rect">
            <a:avLst/>
          </a:prstGeom>
          <a:ln w="12700">
            <a:miter lim="400000"/>
          </a:ln>
        </p:spPr>
      </p:pic>
      <p:sp>
        <p:nvSpPr>
          <p:cNvPr id="1143" name="Shape 1143"/>
          <p:cNvSpPr/>
          <p:nvPr/>
        </p:nvSpPr>
        <p:spPr>
          <a:xfrm rot="16200000">
            <a:off x="-473679" y="6672846"/>
            <a:ext cx="2139596"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b="1">
                <a:solidFill>
                  <a:srgbClr val="A7A7A7"/>
                </a:solidFill>
                <a:latin typeface="ProximaNova-Bold"/>
                <a:ea typeface="ProximaNova-Bold"/>
                <a:cs typeface="ProximaNova-Bold"/>
                <a:sym typeface="ProximaNova-Bold"/>
              </a:defRPr>
            </a:lvl1pPr>
          </a:lstStyle>
          <a:p>
            <a:r>
              <a:t>Impact</a:t>
            </a:r>
          </a:p>
        </p:txBody>
      </p:sp>
      <p:sp>
        <p:nvSpPr>
          <p:cNvPr id="1144" name="Shape 1144"/>
          <p:cNvSpPr/>
          <p:nvPr/>
        </p:nvSpPr>
        <p:spPr>
          <a:xfrm>
            <a:off x="9319719" y="12617771"/>
            <a:ext cx="1622045"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b="1">
                <a:solidFill>
                  <a:srgbClr val="A7A7A7"/>
                </a:solidFill>
                <a:latin typeface="ProximaNova-Bold"/>
                <a:ea typeface="ProximaNova-Bold"/>
                <a:cs typeface="ProximaNova-Bold"/>
                <a:sym typeface="ProximaNova-Bold"/>
              </a:defRPr>
            </a:lvl1pPr>
          </a:lstStyle>
          <a:p>
            <a:r>
              <a:t>Time</a:t>
            </a:r>
          </a:p>
        </p:txBody>
      </p:sp>
      <p:sp>
        <p:nvSpPr>
          <p:cNvPr id="1145" name="Shape 1145"/>
          <p:cNvSpPr/>
          <p:nvPr/>
        </p:nvSpPr>
        <p:spPr>
          <a:xfrm>
            <a:off x="2758680" y="10927112"/>
            <a:ext cx="1011596" cy="701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3200">
                <a:solidFill>
                  <a:schemeClr val="accent2">
                    <a:lumOff val="-9882"/>
                  </a:schemeClr>
                </a:solidFill>
                <a:latin typeface="Franklin Gothic Medium"/>
                <a:ea typeface="Franklin Gothic Medium"/>
                <a:cs typeface="Franklin Gothic Medium"/>
                <a:sym typeface="Franklin Gothic Medium"/>
              </a:defRPr>
            </a:lvl1pPr>
          </a:lstStyle>
          <a:p>
            <a:r>
              <a:t>SITE</a:t>
            </a:r>
          </a:p>
        </p:txBody>
      </p:sp>
      <p:pic>
        <p:nvPicPr>
          <p:cNvPr id="1146" name="image2.png" descr="C:\Users\Keith\Desktop\Sprocket low-res for light backgrounds.png"/>
          <p:cNvPicPr>
            <a:picLocks noChangeAspect="1"/>
          </p:cNvPicPr>
          <p:nvPr/>
        </p:nvPicPr>
        <p:blipFill>
          <a:blip r:embed="rId4">
            <a:extLst/>
          </a:blip>
          <a:stretch>
            <a:fillRect/>
          </a:stretch>
        </p:blipFill>
        <p:spPr>
          <a:xfrm>
            <a:off x="22692590" y="12079965"/>
            <a:ext cx="1311222" cy="1455969"/>
          </a:xfrm>
          <a:prstGeom prst="rect">
            <a:avLst/>
          </a:prstGeom>
          <a:ln w="12700">
            <a:miter lim="400000"/>
          </a:ln>
        </p:spPr>
      </p:pic>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 name="Mount_everest.jpg"/>
          <p:cNvPicPr>
            <a:picLocks noChangeAspect="1"/>
          </p:cNvPicPr>
          <p:nvPr/>
        </p:nvPicPr>
        <p:blipFill>
          <a:blip r:embed="rId3">
            <a:extLst/>
          </a:blip>
          <a:stretch>
            <a:fillRect/>
          </a:stretch>
        </p:blipFill>
        <p:spPr>
          <a:xfrm>
            <a:off x="-1658432" y="-2353079"/>
            <a:ext cx="27700865" cy="18422157"/>
          </a:xfrm>
          <a:prstGeom prst="rect">
            <a:avLst/>
          </a:prstGeom>
          <a:ln w="12700">
            <a:miter lim="400000"/>
          </a:ln>
        </p:spPr>
      </p:pic>
      <p:sp>
        <p:nvSpPr>
          <p:cNvPr id="277" name="Shape 277"/>
          <p:cNvSpPr/>
          <p:nvPr/>
        </p:nvSpPr>
        <p:spPr>
          <a:xfrm>
            <a:off x="22432117" y="13204583"/>
            <a:ext cx="1811001" cy="485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1600">
                <a:solidFill>
                  <a:srgbClr val="535353"/>
                </a:solidFill>
                <a:uFill>
                  <a:solidFill>
                    <a:srgbClr val="FFFFFF"/>
                  </a:solidFill>
                </a:uFill>
                <a:latin typeface="Calibri"/>
                <a:ea typeface="Calibri"/>
                <a:cs typeface="Calibri"/>
                <a:sym typeface="Calibri"/>
                <a:hlinkClick r:id="rId4"/>
              </a:defRPr>
            </a:lvl1pPr>
          </a:lstStyle>
          <a:p>
            <a:pPr>
              <a:defRPr>
                <a:uFillTx/>
              </a:defRPr>
            </a:pPr>
            <a:r>
              <a:rPr>
                <a:uFill>
                  <a:solidFill>
                    <a:srgbClr val="FFFFFF"/>
                  </a:solidFill>
                </a:uFill>
                <a:hlinkClick r:id="rId4"/>
              </a:rPr>
              <a:t>TSERINGMA TREKS</a:t>
            </a:r>
          </a:p>
        </p:txBody>
      </p:sp>
      <p:grpSp>
        <p:nvGrpSpPr>
          <p:cNvPr id="290" name="Group 290"/>
          <p:cNvGrpSpPr/>
          <p:nvPr/>
        </p:nvGrpSpPr>
        <p:grpSpPr>
          <a:xfrm>
            <a:off x="4676928" y="1102712"/>
            <a:ext cx="16189964" cy="12013425"/>
            <a:chOff x="0" y="0"/>
            <a:chExt cx="16189963" cy="12013423"/>
          </a:xfrm>
        </p:grpSpPr>
        <p:grpSp>
          <p:nvGrpSpPr>
            <p:cNvPr id="283" name="Group 283"/>
            <p:cNvGrpSpPr/>
            <p:nvPr/>
          </p:nvGrpSpPr>
          <p:grpSpPr>
            <a:xfrm>
              <a:off x="236578" y="364179"/>
              <a:ext cx="15681660" cy="11381228"/>
              <a:chOff x="0" y="0"/>
              <a:chExt cx="15681658" cy="11381226"/>
            </a:xfrm>
          </p:grpSpPr>
          <p:sp>
            <p:nvSpPr>
              <p:cNvPr id="278" name="Shape 278"/>
              <p:cNvSpPr/>
              <p:nvPr/>
            </p:nvSpPr>
            <p:spPr>
              <a:xfrm>
                <a:off x="1902761" y="5523534"/>
                <a:ext cx="13778898" cy="5857693"/>
              </a:xfrm>
              <a:prstGeom prst="line">
                <a:avLst/>
              </a:prstGeom>
              <a:noFill/>
              <a:ln w="127000" cap="flat">
                <a:solidFill>
                  <a:schemeClr val="accent1"/>
                </a:solidFill>
                <a:prstDash val="solid"/>
                <a:bevel/>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sp>
            <p:nvSpPr>
              <p:cNvPr id="279" name="Shape 279"/>
              <p:cNvSpPr/>
              <p:nvPr/>
            </p:nvSpPr>
            <p:spPr>
              <a:xfrm>
                <a:off x="0" y="3519569"/>
                <a:ext cx="1751363" cy="1751363"/>
              </a:xfrm>
              <a:prstGeom prst="line">
                <a:avLst/>
              </a:prstGeom>
              <a:noFill/>
              <a:ln w="127000" cap="flat">
                <a:solidFill>
                  <a:schemeClr val="accent1"/>
                </a:solidFill>
                <a:prstDash val="solid"/>
                <a:bevel/>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sp>
            <p:nvSpPr>
              <p:cNvPr id="280" name="Shape 280"/>
              <p:cNvSpPr/>
              <p:nvPr/>
            </p:nvSpPr>
            <p:spPr>
              <a:xfrm flipH="1">
                <a:off x="98454" y="1847744"/>
                <a:ext cx="149508" cy="1424035"/>
              </a:xfrm>
              <a:prstGeom prst="line">
                <a:avLst/>
              </a:prstGeom>
              <a:noFill/>
              <a:ln w="127000" cap="flat">
                <a:solidFill>
                  <a:schemeClr val="accent1"/>
                </a:solidFill>
                <a:prstDash val="solid"/>
                <a:bevel/>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sp>
            <p:nvSpPr>
              <p:cNvPr id="281" name="Shape 281"/>
              <p:cNvSpPr/>
              <p:nvPr/>
            </p:nvSpPr>
            <p:spPr>
              <a:xfrm flipH="1">
                <a:off x="395486" y="1191683"/>
                <a:ext cx="2001617" cy="518511"/>
              </a:xfrm>
              <a:prstGeom prst="line">
                <a:avLst/>
              </a:prstGeom>
              <a:noFill/>
              <a:ln w="127000" cap="flat">
                <a:solidFill>
                  <a:schemeClr val="accent1"/>
                </a:solidFill>
                <a:prstDash val="solid"/>
                <a:bevel/>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sp>
            <p:nvSpPr>
              <p:cNvPr id="282" name="Shape 282"/>
              <p:cNvSpPr/>
              <p:nvPr/>
            </p:nvSpPr>
            <p:spPr>
              <a:xfrm flipH="1">
                <a:off x="2562953" y="0"/>
                <a:ext cx="3642033" cy="1127688"/>
              </a:xfrm>
              <a:prstGeom prst="line">
                <a:avLst/>
              </a:prstGeom>
              <a:noFill/>
              <a:ln w="127000" cap="flat">
                <a:solidFill>
                  <a:schemeClr val="accent1"/>
                </a:solidFill>
                <a:prstDash val="solid"/>
                <a:bevel/>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grpSp>
        <p:sp>
          <p:nvSpPr>
            <p:cNvPr id="284" name="Shape 284"/>
            <p:cNvSpPr/>
            <p:nvPr/>
          </p:nvSpPr>
          <p:spPr>
            <a:xfrm>
              <a:off x="15573590" y="11397050"/>
              <a:ext cx="616374" cy="616374"/>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sp>
          <p:nvSpPr>
            <p:cNvPr id="285" name="Shape 285"/>
            <p:cNvSpPr/>
            <p:nvPr/>
          </p:nvSpPr>
          <p:spPr>
            <a:xfrm>
              <a:off x="1718212" y="5447100"/>
              <a:ext cx="616375" cy="616374"/>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sp>
          <p:nvSpPr>
            <p:cNvPr id="286" name="Shape 286"/>
            <p:cNvSpPr/>
            <p:nvPr/>
          </p:nvSpPr>
          <p:spPr>
            <a:xfrm>
              <a:off x="0" y="3509540"/>
              <a:ext cx="616374" cy="616375"/>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sp>
          <p:nvSpPr>
            <p:cNvPr id="287" name="Shape 287"/>
            <p:cNvSpPr/>
            <p:nvPr/>
          </p:nvSpPr>
          <p:spPr>
            <a:xfrm>
              <a:off x="6178255" y="0"/>
              <a:ext cx="616374" cy="616374"/>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sp>
          <p:nvSpPr>
            <p:cNvPr id="288" name="Shape 288"/>
            <p:cNvSpPr/>
            <p:nvPr/>
          </p:nvSpPr>
          <p:spPr>
            <a:xfrm>
              <a:off x="2376251" y="1242962"/>
              <a:ext cx="616375" cy="616374"/>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sp>
          <p:nvSpPr>
            <p:cNvPr id="289" name="Shape 289"/>
            <p:cNvSpPr/>
            <p:nvPr/>
          </p:nvSpPr>
          <p:spPr>
            <a:xfrm>
              <a:off x="292461" y="1791328"/>
              <a:ext cx="616375" cy="616374"/>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grpSp>
      <p:sp>
        <p:nvSpPr>
          <p:cNvPr id="291" name="Shape 291"/>
          <p:cNvSpPr/>
          <p:nvPr/>
        </p:nvSpPr>
        <p:spPr>
          <a:xfrm>
            <a:off x="11576573" y="599750"/>
            <a:ext cx="3128545" cy="11328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5800" b="1">
                <a:solidFill>
                  <a:srgbClr val="FFFFFF"/>
                </a:solidFill>
                <a:latin typeface="ProximaNova-Bold"/>
                <a:ea typeface="ProximaNova-Bold"/>
                <a:cs typeface="ProximaNova-Bold"/>
                <a:sym typeface="ProximaNova-Bold"/>
              </a:defRPr>
            </a:lvl1pPr>
          </a:lstStyle>
          <a:p>
            <a:r>
              <a:t>SUMMIT</a:t>
            </a:r>
          </a:p>
        </p:txBody>
      </p:sp>
      <p:sp>
        <p:nvSpPr>
          <p:cNvPr id="292" name="Shape 292"/>
          <p:cNvSpPr/>
          <p:nvPr/>
        </p:nvSpPr>
        <p:spPr>
          <a:xfrm>
            <a:off x="5934695" y="1327734"/>
            <a:ext cx="2943353" cy="866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4000" b="1">
                <a:solidFill>
                  <a:srgbClr val="FFFFFF"/>
                </a:solidFill>
                <a:latin typeface="ProximaNova-Bold"/>
                <a:ea typeface="ProximaNova-Bold"/>
                <a:cs typeface="ProximaNova-Bold"/>
                <a:sym typeface="ProximaNova-Bold"/>
              </a:defRPr>
            </a:lvl1pPr>
          </a:lstStyle>
          <a:p>
            <a:r>
              <a:t>FIRST STEP</a:t>
            </a:r>
          </a:p>
        </p:txBody>
      </p:sp>
      <p:sp>
        <p:nvSpPr>
          <p:cNvPr id="293" name="Shape 293"/>
          <p:cNvSpPr/>
          <p:nvPr/>
        </p:nvSpPr>
        <p:spPr>
          <a:xfrm>
            <a:off x="2656261" y="2777945"/>
            <a:ext cx="2129029" cy="866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4000" b="1">
                <a:solidFill>
                  <a:srgbClr val="FFFFFF"/>
                </a:solidFill>
                <a:latin typeface="ProximaNova-Bold"/>
                <a:ea typeface="ProximaNova-Bold"/>
                <a:cs typeface="ProximaNova-Bold"/>
                <a:sym typeface="ProximaNova-Bold"/>
              </a:defRPr>
            </a:lvl1pPr>
          </a:lstStyle>
          <a:p>
            <a:r>
              <a:t>CAMP 3</a:t>
            </a:r>
          </a:p>
        </p:txBody>
      </p:sp>
      <p:sp>
        <p:nvSpPr>
          <p:cNvPr id="294" name="Shape 294"/>
          <p:cNvSpPr/>
          <p:nvPr/>
        </p:nvSpPr>
        <p:spPr>
          <a:xfrm>
            <a:off x="2193313" y="4633996"/>
            <a:ext cx="2135633" cy="866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4000" b="1">
                <a:solidFill>
                  <a:srgbClr val="FFFFFF"/>
                </a:solidFill>
                <a:latin typeface="ProximaNova-Bold"/>
                <a:ea typeface="ProximaNova-Bold"/>
                <a:cs typeface="ProximaNova-Bold"/>
                <a:sym typeface="ProximaNova-Bold"/>
              </a:defRPr>
            </a:lvl1pPr>
          </a:lstStyle>
          <a:p>
            <a:r>
              <a:t>CAMP 2</a:t>
            </a:r>
          </a:p>
        </p:txBody>
      </p:sp>
      <p:sp>
        <p:nvSpPr>
          <p:cNvPr id="295" name="Shape 295"/>
          <p:cNvSpPr/>
          <p:nvPr/>
        </p:nvSpPr>
        <p:spPr>
          <a:xfrm>
            <a:off x="3124358" y="6397412"/>
            <a:ext cx="3139949" cy="1488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defRPr sz="4000" b="1">
                <a:solidFill>
                  <a:srgbClr val="FFFFFF"/>
                </a:solidFill>
                <a:latin typeface="ProximaNova-Bold"/>
                <a:ea typeface="ProximaNova-Bold"/>
                <a:cs typeface="ProximaNova-Bold"/>
                <a:sym typeface="ProximaNova-Bold"/>
              </a:defRPr>
            </a:pPr>
            <a:r>
              <a:t>ADVANCED</a:t>
            </a:r>
          </a:p>
          <a:p>
            <a:pPr>
              <a:defRPr sz="4000" b="1">
                <a:solidFill>
                  <a:srgbClr val="FFFFFF"/>
                </a:solidFill>
                <a:latin typeface="ProximaNova-Bold"/>
                <a:ea typeface="ProximaNova-Bold"/>
                <a:cs typeface="ProximaNova-Bold"/>
                <a:sym typeface="ProximaNova-Bold"/>
              </a:defRPr>
            </a:pPr>
            <a:r>
              <a:t>BASE CAMP</a:t>
            </a:r>
          </a:p>
        </p:txBody>
      </p:sp>
      <p:sp>
        <p:nvSpPr>
          <p:cNvPr id="296" name="Shape 296"/>
          <p:cNvSpPr/>
          <p:nvPr/>
        </p:nvSpPr>
        <p:spPr>
          <a:xfrm>
            <a:off x="19989891" y="13255412"/>
            <a:ext cx="3959861"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36019"/>
                  </a:solidFill>
                </a:uFill>
                <a:latin typeface="Proxima Nova Light"/>
                <a:ea typeface="Proxima Nova Light"/>
                <a:cs typeface="Proxima Nova Light"/>
                <a:sym typeface="Proxima Nova Light"/>
                <a:hlinkClick r:id="rId5"/>
              </a:defRPr>
            </a:lvl1pPr>
          </a:lstStyle>
          <a:p>
            <a:pPr>
              <a:defRPr>
                <a:uFillTx/>
              </a:defRPr>
            </a:pPr>
            <a:r>
              <a:rPr>
                <a:uFill>
                  <a:solidFill>
                    <a:srgbClr val="F36019"/>
                  </a:solidFill>
                </a:uFill>
                <a:hlinkClick r:id="rId5"/>
              </a:rPr>
              <a:t>WIKIPEDIA CREATIVE COMMONS</a:t>
            </a:r>
          </a:p>
        </p:txBody>
      </p:sp>
      <p:sp>
        <p:nvSpPr>
          <p:cNvPr id="297" name="Shape 297"/>
          <p:cNvSpPr/>
          <p:nvPr/>
        </p:nvSpPr>
        <p:spPr>
          <a:xfrm>
            <a:off x="-474339" y="2319866"/>
            <a:ext cx="27700865" cy="1"/>
          </a:xfrm>
          <a:prstGeom prst="line">
            <a:avLst/>
          </a:prstGeom>
          <a:ln w="101600" cap="rnd">
            <a:solidFill>
              <a:srgbClr val="DDDDDD">
                <a:alpha val="74863"/>
              </a:srgbClr>
            </a:solidFill>
            <a:custDash>
              <a:ds d="100000" sp="200000"/>
            </a:custDash>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298" name="Shape 298"/>
          <p:cNvSpPr/>
          <p:nvPr/>
        </p:nvSpPr>
        <p:spPr>
          <a:xfrm>
            <a:off x="20237201" y="1449653"/>
            <a:ext cx="3644393" cy="866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4000">
                <a:solidFill>
                  <a:srgbClr val="FFFFFF"/>
                </a:solidFill>
                <a:latin typeface="Proxima Nova Light"/>
                <a:ea typeface="Proxima Nova Light"/>
                <a:cs typeface="Proxima Nova Light"/>
                <a:sym typeface="Proxima Nova Light"/>
              </a:defRPr>
            </a:lvl1pPr>
          </a:lstStyle>
          <a:p>
            <a:r>
              <a:t>“DEATH ZONE”</a:t>
            </a:r>
          </a:p>
        </p:txBody>
      </p:sp>
      <p:pic>
        <p:nvPicPr>
          <p:cNvPr id="299" name="image1.png" descr="DarkBackground.png"/>
          <p:cNvPicPr>
            <a:picLocks noChangeAspect="1"/>
          </p:cNvPicPr>
          <p:nvPr/>
        </p:nvPicPr>
        <p:blipFill>
          <a:blip r:embed="rId6">
            <a:alphaModFix amt="84000"/>
            <a:extLst/>
          </a:blip>
          <a:srcRect t="62671" b="9969"/>
          <a:stretch>
            <a:fillRect/>
          </a:stretch>
        </p:blipFill>
        <p:spPr>
          <a:xfrm>
            <a:off x="-2253" y="10457819"/>
            <a:ext cx="24388506" cy="2328684"/>
          </a:xfrm>
          <a:prstGeom prst="rect">
            <a:avLst/>
          </a:prstGeom>
          <a:ln w="12700">
            <a:miter lim="400000"/>
          </a:ln>
        </p:spPr>
      </p:pic>
      <p:sp>
        <p:nvSpPr>
          <p:cNvPr id="300" name="Shape 300"/>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Carefully plan the three month journey.</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xmlns:p14="http://schemas.microsoft.com/office/powerpoint/2010/mai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1" name="photo-1452457750107-cd084dce177d.jpg"/>
          <p:cNvPicPr>
            <a:picLocks noChangeAspect="1"/>
          </p:cNvPicPr>
          <p:nvPr/>
        </p:nvPicPr>
        <p:blipFill>
          <a:blip r:embed="rId3">
            <a:extLst/>
          </a:blip>
          <a:stretch>
            <a:fillRect/>
          </a:stretch>
        </p:blipFill>
        <p:spPr>
          <a:xfrm>
            <a:off x="-2702392" y="-5777457"/>
            <a:ext cx="27376960" cy="19822946"/>
          </a:xfrm>
          <a:prstGeom prst="rect">
            <a:avLst/>
          </a:prstGeom>
          <a:ln w="12700">
            <a:miter lim="400000"/>
          </a:ln>
        </p:spPr>
      </p:pic>
      <p:sp>
        <p:nvSpPr>
          <p:cNvPr id="1152" name="Shape 1152"/>
          <p:cNvSpPr/>
          <p:nvPr/>
        </p:nvSpPr>
        <p:spPr>
          <a:xfrm>
            <a:off x="9098930" y="4269457"/>
            <a:ext cx="1265596" cy="929641"/>
          </a:xfrm>
          <a:prstGeom prst="rect">
            <a:avLst/>
          </a:prstGeom>
          <a:ln w="25400">
            <a:miter lim="400000"/>
          </a:ln>
        </p:spPr>
        <p:txBody>
          <a:bodyPr wrap="none" lIns="121919" tIns="121919" rIns="121919" bIns="121919">
            <a:spAutoFit/>
          </a:bodyPr>
          <a:lstStyle/>
          <a:p>
            <a:endParaRPr/>
          </a:p>
        </p:txBody>
      </p:sp>
      <p:sp>
        <p:nvSpPr>
          <p:cNvPr id="1153" name="Shape 1153"/>
          <p:cNvSpPr/>
          <p:nvPr/>
        </p:nvSpPr>
        <p:spPr>
          <a:xfrm>
            <a:off x="-304801" y="-254001"/>
            <a:ext cx="25273398" cy="14311711"/>
          </a:xfrm>
          <a:prstGeom prst="rect">
            <a:avLst/>
          </a:prstGeom>
          <a:solidFill>
            <a:srgbClr val="000000">
              <a:alpha val="87000"/>
            </a:srgbClr>
          </a:solidFill>
          <a:ln w="25400">
            <a:solidFill>
              <a:schemeClr val="accent1">
                <a:alpha val="87000"/>
              </a:schemeClr>
            </a:solidFill>
            <a:bevel/>
          </a:ln>
        </p:spPr>
        <p:txBody>
          <a:bodyPr lIns="121919" tIns="121919" rIns="121919" bIns="121919" anchor="ctr"/>
          <a:lstStyle/>
          <a:p>
            <a:endParaRPr/>
          </a:p>
        </p:txBody>
      </p:sp>
      <p:sp>
        <p:nvSpPr>
          <p:cNvPr id="1154" name="Shape 1154"/>
          <p:cNvSpPr/>
          <p:nvPr/>
        </p:nvSpPr>
        <p:spPr>
          <a:xfrm>
            <a:off x="-1993438" y="4284133"/>
            <a:ext cx="8076673" cy="2943622"/>
          </a:xfrm>
          <a:prstGeom prst="rect">
            <a:avLst/>
          </a:prstGeom>
          <a:solidFill>
            <a:schemeClr val="accent2">
              <a:lumOff val="-9882"/>
            </a:schemeClr>
          </a:solidFill>
          <a:ln w="25400">
            <a:solidFill>
              <a:srgbClr val="1B709D"/>
            </a:solidFill>
            <a:bevel/>
          </a:ln>
        </p:spPr>
        <p:txBody>
          <a:bodyPr lIns="121919" tIns="121919" rIns="121919" bIns="121919" anchor="ctr"/>
          <a:lstStyle/>
          <a:p>
            <a:pPr>
              <a:defRPr>
                <a:solidFill>
                  <a:srgbClr val="FFFFFF"/>
                </a:solidFill>
              </a:defRPr>
            </a:pPr>
            <a:endParaRPr/>
          </a:p>
        </p:txBody>
      </p:sp>
      <p:sp>
        <p:nvSpPr>
          <p:cNvPr id="1155" name="Shape 1155"/>
          <p:cNvSpPr/>
          <p:nvPr/>
        </p:nvSpPr>
        <p:spPr>
          <a:xfrm>
            <a:off x="369130" y="4784518"/>
            <a:ext cx="4939844" cy="20218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defRPr sz="5800">
                <a:solidFill>
                  <a:srgbClr val="FFFFFF"/>
                </a:solidFill>
                <a:latin typeface="Proxima Nova Semibold"/>
                <a:ea typeface="Proxima Nova Semibold"/>
                <a:cs typeface="Proxima Nova Semibold"/>
                <a:sym typeface="Proxima Nova Semibold"/>
              </a:defRPr>
            </a:pPr>
            <a:r>
              <a:t>TRADITIONAL</a:t>
            </a:r>
            <a:br/>
            <a:r>
              <a:t>WEB DESIGN</a:t>
            </a:r>
          </a:p>
        </p:txBody>
      </p:sp>
      <p:sp>
        <p:nvSpPr>
          <p:cNvPr id="1156" name="Shape 1156"/>
          <p:cNvSpPr/>
          <p:nvPr/>
        </p:nvSpPr>
        <p:spPr>
          <a:xfrm>
            <a:off x="-1993438" y="9122702"/>
            <a:ext cx="8076673" cy="2943622"/>
          </a:xfrm>
          <a:prstGeom prst="rect">
            <a:avLst/>
          </a:prstGeom>
          <a:solidFill>
            <a:srgbClr val="F07A30"/>
          </a:solidFill>
          <a:ln w="12700">
            <a:miter lim="400000"/>
          </a:ln>
        </p:spPr>
        <p:txBody>
          <a:bodyPr lIns="121919" tIns="121919" rIns="121919" bIns="121919" anchor="ctr"/>
          <a:lstStyle/>
          <a:p>
            <a:pPr algn="ctr">
              <a:defRPr>
                <a:solidFill>
                  <a:srgbClr val="FFFFFF"/>
                </a:solidFill>
                <a:latin typeface="Proxima nova semibold"/>
                <a:ea typeface="Proxima nova semibold"/>
                <a:cs typeface="Proxima nova semibold"/>
                <a:sym typeface="Proxima nova semibold"/>
              </a:defRPr>
            </a:pPr>
            <a:endParaRPr/>
          </a:p>
        </p:txBody>
      </p:sp>
      <p:sp>
        <p:nvSpPr>
          <p:cNvPr id="1157" name="Shape 1157"/>
          <p:cNvSpPr/>
          <p:nvPr/>
        </p:nvSpPr>
        <p:spPr>
          <a:xfrm>
            <a:off x="300646" y="9625926"/>
            <a:ext cx="5520132" cy="1996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defRPr sz="5600">
                <a:solidFill>
                  <a:srgbClr val="FFFFFF"/>
                </a:solidFill>
                <a:latin typeface="Proxima Nova Semibold"/>
                <a:ea typeface="Proxima Nova Semibold"/>
                <a:cs typeface="Proxima Nova Semibold"/>
                <a:sym typeface="Proxima Nova Semibold"/>
              </a:defRPr>
            </a:pPr>
            <a:r>
              <a:t>GROWTH-</a:t>
            </a:r>
            <a:br/>
            <a:r>
              <a:t>DRIVEN DESIGN</a:t>
            </a:r>
          </a:p>
        </p:txBody>
      </p:sp>
      <p:sp>
        <p:nvSpPr>
          <p:cNvPr id="1158" name="Shape 1158"/>
          <p:cNvSpPr/>
          <p:nvPr/>
        </p:nvSpPr>
        <p:spPr>
          <a:xfrm>
            <a:off x="15656033" y="9727526"/>
            <a:ext cx="3658922" cy="1844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5200">
                <a:solidFill>
                  <a:srgbClr val="FFFFFF"/>
                </a:solidFill>
                <a:latin typeface="Proxima Nova Semibold"/>
                <a:ea typeface="Proxima Nova Semibold"/>
                <a:cs typeface="Proxima Nova Semibold"/>
                <a:sym typeface="Proxima Nova Semibold"/>
              </a:defRPr>
            </a:pPr>
            <a:r>
              <a:t>Data Based</a:t>
            </a:r>
            <a:br/>
            <a:r>
              <a:t>Decisions</a:t>
            </a:r>
          </a:p>
        </p:txBody>
      </p:sp>
      <p:sp>
        <p:nvSpPr>
          <p:cNvPr id="1159" name="Shape 1159"/>
          <p:cNvSpPr/>
          <p:nvPr/>
        </p:nvSpPr>
        <p:spPr>
          <a:xfrm>
            <a:off x="19821810" y="9727526"/>
            <a:ext cx="4170071" cy="1844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5200">
                <a:solidFill>
                  <a:srgbClr val="FFFFFF"/>
                </a:solidFill>
                <a:latin typeface="Proxima Nova Semibold"/>
                <a:ea typeface="Proxima Nova Semibold"/>
                <a:cs typeface="Proxima Nova Semibold"/>
                <a:sym typeface="Proxima Nova Semibold"/>
              </a:defRPr>
            </a:pPr>
            <a:r>
              <a:t>Continuous</a:t>
            </a:r>
            <a:br/>
            <a:r>
              <a:t>Improvement</a:t>
            </a:r>
          </a:p>
        </p:txBody>
      </p:sp>
      <p:sp>
        <p:nvSpPr>
          <p:cNvPr id="1160" name="Shape 1160"/>
          <p:cNvSpPr/>
          <p:nvPr/>
        </p:nvSpPr>
        <p:spPr>
          <a:xfrm>
            <a:off x="6738194" y="9727526"/>
            <a:ext cx="3318816" cy="1844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5200">
                <a:solidFill>
                  <a:srgbClr val="FFFFFF"/>
                </a:solidFill>
                <a:latin typeface="Proxima Nova Semibold"/>
                <a:ea typeface="Proxima Nova Semibold"/>
                <a:cs typeface="Proxima Nova Semibold"/>
                <a:sym typeface="Proxima Nova Semibold"/>
              </a:defRPr>
            </a:pPr>
            <a:r>
              <a:t>Spread</a:t>
            </a:r>
            <a:br/>
            <a:r>
              <a:t>Over Time</a:t>
            </a:r>
          </a:p>
        </p:txBody>
      </p:sp>
      <p:sp>
        <p:nvSpPr>
          <p:cNvPr id="1161" name="Shape 1161"/>
          <p:cNvSpPr/>
          <p:nvPr/>
        </p:nvSpPr>
        <p:spPr>
          <a:xfrm>
            <a:off x="10549768" y="9731890"/>
            <a:ext cx="4281679" cy="1844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5200">
                <a:solidFill>
                  <a:srgbClr val="FFFFFF"/>
                </a:solidFill>
                <a:latin typeface="Proxima Nova Semibold"/>
                <a:ea typeface="Proxima Nova Semibold"/>
                <a:cs typeface="Proxima Nova Semibold"/>
                <a:sym typeface="Proxima Nova Semibold"/>
              </a:defRPr>
            </a:pPr>
            <a:r>
              <a:t>Launch Quick</a:t>
            </a:r>
            <a:br/>
            <a:r>
              <a:t>&amp; Improve</a:t>
            </a:r>
          </a:p>
        </p:txBody>
      </p:sp>
      <p:sp>
        <p:nvSpPr>
          <p:cNvPr id="1162" name="Shape 1162"/>
          <p:cNvSpPr/>
          <p:nvPr/>
        </p:nvSpPr>
        <p:spPr>
          <a:xfrm>
            <a:off x="7543703" y="11733958"/>
            <a:ext cx="6500369" cy="866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4000">
                <a:solidFill>
                  <a:srgbClr val="A7A7A7"/>
                </a:solidFill>
                <a:latin typeface="Proxima Nova Light"/>
                <a:ea typeface="Proxima Nova Light"/>
                <a:cs typeface="Proxima Nova Light"/>
                <a:sym typeface="Proxima Nova Light"/>
              </a:defRPr>
            </a:lvl1pPr>
          </a:lstStyle>
          <a:p>
            <a:r>
              <a:t>(agile, on time &amp; on budget)</a:t>
            </a:r>
          </a:p>
        </p:txBody>
      </p:sp>
      <p:sp>
        <p:nvSpPr>
          <p:cNvPr id="1163" name="Shape 1163"/>
          <p:cNvSpPr/>
          <p:nvPr/>
        </p:nvSpPr>
        <p:spPr>
          <a:xfrm>
            <a:off x="7053136" y="4886118"/>
            <a:ext cx="2509165" cy="1844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5200">
                <a:solidFill>
                  <a:srgbClr val="FFFFFF"/>
                </a:solidFill>
                <a:latin typeface="Proxima Nova Semibold"/>
                <a:ea typeface="Proxima Nova Semibold"/>
                <a:cs typeface="Proxima Nova Semibold"/>
                <a:sym typeface="Proxima Nova Semibold"/>
              </a:defRPr>
            </a:pPr>
            <a:r>
              <a:t>Upfront</a:t>
            </a:r>
            <a:br/>
            <a:r>
              <a:t>Costs</a:t>
            </a:r>
          </a:p>
        </p:txBody>
      </p:sp>
      <p:sp>
        <p:nvSpPr>
          <p:cNvPr id="1164" name="Shape 1164"/>
          <p:cNvSpPr/>
          <p:nvPr/>
        </p:nvSpPr>
        <p:spPr>
          <a:xfrm>
            <a:off x="11030209" y="4886118"/>
            <a:ext cx="3320797" cy="1844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5200">
                <a:solidFill>
                  <a:srgbClr val="FFFFFF"/>
                </a:solidFill>
                <a:latin typeface="Proxima Nova Semibold"/>
                <a:ea typeface="Proxima Nova Semibold"/>
                <a:cs typeface="Proxima Nova Semibold"/>
                <a:sym typeface="Proxima Nova Semibold"/>
              </a:defRPr>
            </a:pPr>
            <a:r>
              <a:t>Resources</a:t>
            </a:r>
            <a:br/>
            <a:r>
              <a:t>&amp; Time</a:t>
            </a:r>
          </a:p>
        </p:txBody>
      </p:sp>
      <p:sp>
        <p:nvSpPr>
          <p:cNvPr id="1165" name="Shape 1165"/>
          <p:cNvSpPr/>
          <p:nvPr/>
        </p:nvSpPr>
        <p:spPr>
          <a:xfrm>
            <a:off x="15452960" y="4886118"/>
            <a:ext cx="4065068" cy="1844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5200">
                <a:solidFill>
                  <a:srgbClr val="FFFFFF"/>
                </a:solidFill>
                <a:latin typeface="Proxima Nova Semibold"/>
                <a:ea typeface="Proxima Nova Semibold"/>
                <a:cs typeface="Proxima Nova Semibold"/>
                <a:sym typeface="Proxima Nova Semibold"/>
              </a:defRPr>
            </a:pPr>
            <a:r>
              <a:t>Based on</a:t>
            </a:r>
            <a:br/>
            <a:r>
              <a:t>Assumptions</a:t>
            </a:r>
          </a:p>
        </p:txBody>
      </p:sp>
      <p:sp>
        <p:nvSpPr>
          <p:cNvPr id="1166" name="Shape 1166"/>
          <p:cNvSpPr/>
          <p:nvPr/>
        </p:nvSpPr>
        <p:spPr>
          <a:xfrm>
            <a:off x="7318957" y="6818280"/>
            <a:ext cx="7448297" cy="866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lgn="ctr">
              <a:defRPr sz="4000">
                <a:solidFill>
                  <a:srgbClr val="A7A7A7"/>
                </a:solidFill>
                <a:latin typeface="Proxima Nova Light"/>
                <a:ea typeface="Proxima Nova Light"/>
                <a:cs typeface="Proxima Nova Light"/>
                <a:sym typeface="Proxima Nova Light"/>
              </a:defRPr>
            </a:lvl1pPr>
          </a:lstStyle>
          <a:p>
            <a:r>
              <a:t>(out of scope, over budget, late)</a:t>
            </a:r>
          </a:p>
        </p:txBody>
      </p:sp>
      <p:sp>
        <p:nvSpPr>
          <p:cNvPr id="1167" name="Shape 1167"/>
          <p:cNvSpPr/>
          <p:nvPr/>
        </p:nvSpPr>
        <p:spPr>
          <a:xfrm>
            <a:off x="7321236" y="2000902"/>
            <a:ext cx="7443740" cy="1410249"/>
          </a:xfrm>
          <a:prstGeom prst="rect">
            <a:avLst/>
          </a:prstGeom>
          <a:solidFill>
            <a:schemeClr val="accent3">
              <a:satOff val="-3014"/>
              <a:lumOff val="-10156"/>
            </a:schemeClr>
          </a:solidFill>
          <a:ln w="38100">
            <a:solidFill>
              <a:srgbClr val="922B03"/>
            </a:solidFill>
            <a:bevel/>
          </a:ln>
        </p:spPr>
        <p:txBody>
          <a:bodyPr lIns="121919" tIns="121919" rIns="121919" bIns="121919" anchor="ctr"/>
          <a:lstStyle/>
          <a:p>
            <a:pPr>
              <a:defRPr>
                <a:solidFill>
                  <a:srgbClr val="FFFFFF"/>
                </a:solidFill>
              </a:defRPr>
            </a:pPr>
            <a:endParaRPr/>
          </a:p>
        </p:txBody>
      </p:sp>
      <p:sp>
        <p:nvSpPr>
          <p:cNvPr id="1168" name="Shape 1168"/>
          <p:cNvSpPr/>
          <p:nvPr/>
        </p:nvSpPr>
        <p:spPr>
          <a:xfrm>
            <a:off x="9832051" y="2109972"/>
            <a:ext cx="2354327" cy="11709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6000" b="1">
                <a:solidFill>
                  <a:srgbClr val="FFFFFF"/>
                </a:solidFill>
                <a:latin typeface="ProximaNova-Bold"/>
                <a:ea typeface="ProximaNova-Bold"/>
                <a:cs typeface="ProximaNova-Bold"/>
                <a:sym typeface="ProximaNova-Bold"/>
              </a:defRPr>
            </a:lvl1pPr>
          </a:lstStyle>
          <a:p>
            <a:r>
              <a:t>RISKS</a:t>
            </a:r>
          </a:p>
        </p:txBody>
      </p:sp>
      <p:sp>
        <p:nvSpPr>
          <p:cNvPr id="1169" name="Shape 1169"/>
          <p:cNvSpPr/>
          <p:nvPr/>
        </p:nvSpPr>
        <p:spPr>
          <a:xfrm>
            <a:off x="15998973" y="2000902"/>
            <a:ext cx="7443741" cy="1410249"/>
          </a:xfrm>
          <a:prstGeom prst="rect">
            <a:avLst/>
          </a:prstGeom>
          <a:solidFill>
            <a:schemeClr val="accent3">
              <a:satOff val="-3014"/>
              <a:lumOff val="-10156"/>
            </a:schemeClr>
          </a:solidFill>
          <a:ln w="38100">
            <a:solidFill>
              <a:srgbClr val="922B03"/>
            </a:solidFill>
            <a:bevel/>
          </a:ln>
        </p:spPr>
        <p:txBody>
          <a:bodyPr lIns="121919" tIns="121919" rIns="121919" bIns="121919" anchor="ctr"/>
          <a:lstStyle/>
          <a:p>
            <a:pPr>
              <a:defRPr>
                <a:solidFill>
                  <a:srgbClr val="FFFFFF"/>
                </a:solidFill>
              </a:defRPr>
            </a:pPr>
            <a:endParaRPr/>
          </a:p>
        </p:txBody>
      </p:sp>
      <p:sp>
        <p:nvSpPr>
          <p:cNvPr id="1170" name="Shape 1170"/>
          <p:cNvSpPr/>
          <p:nvPr/>
        </p:nvSpPr>
        <p:spPr>
          <a:xfrm>
            <a:off x="17962977" y="2109972"/>
            <a:ext cx="3424175" cy="11709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6000" b="1">
                <a:solidFill>
                  <a:srgbClr val="FFFFFF"/>
                </a:solidFill>
                <a:latin typeface="ProximaNova-Bold"/>
                <a:ea typeface="ProximaNova-Bold"/>
                <a:cs typeface="ProximaNova-Bold"/>
                <a:sym typeface="ProximaNova-Bold"/>
              </a:defRPr>
            </a:lvl1pPr>
          </a:lstStyle>
          <a:p>
            <a:r>
              <a:t>RESULTS</a:t>
            </a:r>
          </a:p>
        </p:txBody>
      </p:sp>
      <p:sp>
        <p:nvSpPr>
          <p:cNvPr id="1171" name="Shape 1171"/>
          <p:cNvSpPr/>
          <p:nvPr/>
        </p:nvSpPr>
        <p:spPr>
          <a:xfrm>
            <a:off x="20742768" y="4888957"/>
            <a:ext cx="2882292" cy="1844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lgn="ctr">
              <a:defRPr sz="5200">
                <a:solidFill>
                  <a:srgbClr val="FFFFFF"/>
                </a:solidFill>
                <a:latin typeface="Proxima Nova Semibold"/>
                <a:ea typeface="Proxima Nova Semibold"/>
                <a:cs typeface="Proxima Nova Semibold"/>
                <a:sym typeface="Proxima Nova Semibold"/>
              </a:defRPr>
            </a:pPr>
            <a:r>
              <a:t>Static for</a:t>
            </a:r>
            <a:br/>
            <a:r>
              <a:t>2 Years</a:t>
            </a:r>
          </a:p>
        </p:txBody>
      </p:sp>
      <p:pic>
        <p:nvPicPr>
          <p:cNvPr id="1172" name="SPROCKET.png"/>
          <p:cNvPicPr>
            <a:picLocks noChangeAspect="1"/>
          </p:cNvPicPr>
          <p:nvPr/>
        </p:nvPicPr>
        <p:blipFill>
          <a:blip r:embed="rId4">
            <a:extLst/>
          </a:blip>
          <a:stretch>
            <a:fillRect/>
          </a:stretch>
        </p:blipFill>
        <p:spPr>
          <a:xfrm>
            <a:off x="22975180" y="12206410"/>
            <a:ext cx="1152439" cy="127808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500"/>
    </mc:Choice>
    <mc:Fallback xmlns="">
      <p:transition xmlns:p14="http://schemas.microsoft.com/office/powerpoint/2010/main" spd="slow"/>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1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11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11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4" nodeType="clickEffect">
                                  <p:stCondLst>
                                    <p:cond delay="0"/>
                                  </p:stCondLst>
                                  <p:iterate>
                                    <p:tmAbs val="0"/>
                                  </p:iterate>
                                  <p:childTnLst>
                                    <p:set>
                                      <p:cBhvr>
                                        <p:cTn id="18" fill="hold"/>
                                        <p:tgtEl>
                                          <p:spTgt spid="115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5" nodeType="clickEffect">
                                  <p:stCondLst>
                                    <p:cond delay="0"/>
                                  </p:stCondLst>
                                  <p:iterate>
                                    <p:tmAbs val="0"/>
                                  </p:iterate>
                                  <p:childTnLst>
                                    <p:set>
                                      <p:cBhvr>
                                        <p:cTn id="22" fill="hold"/>
                                        <p:tgtEl>
                                          <p:spTgt spid="11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8" grpId="4" animBg="1" advAuto="0"/>
      <p:bldP spid="1159" grpId="5" animBg="1" advAuto="0"/>
      <p:bldP spid="1160" grpId="1" animBg="1" advAuto="0"/>
      <p:bldP spid="1161" grpId="2" animBg="1" advAuto="0"/>
      <p:bldP spid="1162" grpId="3" animBg="1" advAuto="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6" name="Shape 1176"/>
          <p:cNvSpPr/>
          <p:nvPr/>
        </p:nvSpPr>
        <p:spPr>
          <a:xfrm>
            <a:off x="5265688" y="1303865"/>
            <a:ext cx="13750765" cy="3386668"/>
          </a:xfrm>
          <a:prstGeom prst="rect">
            <a:avLst/>
          </a:prstGeom>
          <a:solidFill>
            <a:srgbClr val="414141"/>
          </a:solidFill>
          <a:ln w="12700">
            <a:miter lim="400000"/>
          </a:ln>
        </p:spPr>
        <p:txBody>
          <a:bodyPr lIns="121919" tIns="121919" rIns="121919" bIns="121919" anchor="ctr"/>
          <a:lstStyle/>
          <a:p>
            <a:endParaRPr/>
          </a:p>
        </p:txBody>
      </p:sp>
      <p:sp>
        <p:nvSpPr>
          <p:cNvPr id="1177" name="Shape 1177"/>
          <p:cNvSpPr/>
          <p:nvPr/>
        </p:nvSpPr>
        <p:spPr>
          <a:xfrm>
            <a:off x="1465946" y="5745480"/>
            <a:ext cx="22037203" cy="22250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nchor="ctr">
            <a:spAutoFit/>
          </a:bodyPr>
          <a:lstStyle/>
          <a:p>
            <a:pPr>
              <a:lnSpc>
                <a:spcPct val="80000"/>
              </a:lnSpc>
              <a:defRPr sz="12800">
                <a:solidFill>
                  <a:srgbClr val="FFFFFF"/>
                </a:solidFill>
                <a:latin typeface="Proxima Nova Semibold"/>
                <a:ea typeface="Proxima Nova Semibold"/>
                <a:cs typeface="Proxima Nova Semibold"/>
                <a:sym typeface="Proxima Nova Semibold"/>
              </a:defRPr>
            </a:pPr>
            <a:r>
              <a:t>BACK TO </a:t>
            </a:r>
            <a:r>
              <a:rPr>
                <a:solidFill>
                  <a:srgbClr val="F27926"/>
                </a:solidFill>
              </a:rPr>
              <a:t>EDMUND…</a:t>
            </a:r>
          </a:p>
        </p:txBody>
      </p:sp>
    </p:spTree>
  </p:cSld>
  <p:clrMapOvr>
    <a:masterClrMapping/>
  </p:clrMapOvr>
  <mc:AlternateContent xmlns:mc="http://schemas.openxmlformats.org/markup-compatibility/2006" xmlns:p14="http://schemas.microsoft.com/office/powerpoint/2010/main">
    <mc:Choice Requires="p14">
      <p:transition spd="slow" p14:dur="3000">
        <p:fade thruBlk="1"/>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9" name="figure-03.jpg"/>
          <p:cNvPicPr>
            <a:picLocks noChangeAspect="1"/>
          </p:cNvPicPr>
          <p:nvPr/>
        </p:nvPicPr>
        <p:blipFill>
          <a:blip r:embed="rId3">
            <a:extLst/>
          </a:blip>
          <a:stretch>
            <a:fillRect/>
          </a:stretch>
        </p:blipFill>
        <p:spPr>
          <a:xfrm>
            <a:off x="-73428" y="-1351084"/>
            <a:ext cx="24530855" cy="15536209"/>
          </a:xfrm>
          <a:prstGeom prst="rect">
            <a:avLst/>
          </a:prstGeom>
          <a:ln w="12700">
            <a:miter lim="400000"/>
          </a:ln>
        </p:spPr>
      </p:pic>
      <p:sp>
        <p:nvSpPr>
          <p:cNvPr id="1180" name="Shape 1180"/>
          <p:cNvSpPr/>
          <p:nvPr/>
        </p:nvSpPr>
        <p:spPr>
          <a:xfrm>
            <a:off x="21086399" y="13136880"/>
            <a:ext cx="3196988" cy="485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1600">
                <a:solidFill>
                  <a:srgbClr val="A7A7A7"/>
                </a:solidFill>
                <a:uFill>
                  <a:solidFill>
                    <a:srgbClr val="FFFFFF"/>
                  </a:solidFill>
                </a:uFill>
                <a:latin typeface="Calibri"/>
                <a:ea typeface="Calibri"/>
                <a:cs typeface="Calibri"/>
                <a:sym typeface="Calibri"/>
                <a:hlinkClick r:id="rId4"/>
              </a:defRPr>
            </a:lvl1pPr>
          </a:lstStyle>
          <a:p>
            <a:pPr>
              <a:defRPr>
                <a:uFillTx/>
              </a:defRPr>
            </a:pPr>
            <a:r>
              <a:rPr>
                <a:uFill>
                  <a:solidFill>
                    <a:srgbClr val="FFFFFF"/>
                  </a:solidFill>
                </a:uFill>
                <a:hlinkClick r:id="rId4"/>
              </a:rPr>
              <a:t>MOUNTAINEERING TEARA.GOVT.NZ</a:t>
            </a:r>
          </a:p>
        </p:txBody>
      </p:sp>
      <p:pic>
        <p:nvPicPr>
          <p:cNvPr id="1181" name="image1.png" descr="DarkBackground.png"/>
          <p:cNvPicPr>
            <a:picLocks noChangeAspect="1"/>
          </p:cNvPicPr>
          <p:nvPr/>
        </p:nvPicPr>
        <p:blipFill>
          <a:blip r:embed="rId5">
            <a:alphaModFix amt="84000"/>
            <a:extLst/>
          </a:blip>
          <a:srcRect t="62671" b="9969"/>
          <a:stretch>
            <a:fillRect/>
          </a:stretch>
        </p:blipFill>
        <p:spPr>
          <a:xfrm>
            <a:off x="-2253" y="10457819"/>
            <a:ext cx="24388506" cy="2328684"/>
          </a:xfrm>
          <a:prstGeom prst="rect">
            <a:avLst/>
          </a:prstGeom>
          <a:ln w="12700">
            <a:miter lim="400000"/>
          </a:ln>
        </p:spPr>
      </p:pic>
      <p:sp>
        <p:nvSpPr>
          <p:cNvPr id="1182" name="Shape 1182"/>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He was afraid for their lives.</a:t>
            </a:r>
          </a:p>
        </p:txBody>
      </p:sp>
    </p:spTree>
  </p:cSld>
  <p:clrMapOvr>
    <a:masterClrMapping/>
  </p:clrMapOvr>
  <mc:AlternateContent xmlns:mc="http://schemas.openxmlformats.org/markup-compatibility/2006" xmlns:p14="http://schemas.microsoft.com/office/powerpoint/2010/main">
    <mc:Choice Requires="p14">
      <p:transition spd="slow" p14:dur="2500">
        <p:fade thruBlk="1"/>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6" name="Mount_everest.jpg"/>
          <p:cNvPicPr>
            <a:picLocks noChangeAspect="1"/>
          </p:cNvPicPr>
          <p:nvPr/>
        </p:nvPicPr>
        <p:blipFill>
          <a:blip r:embed="rId3">
            <a:extLst/>
          </a:blip>
          <a:stretch>
            <a:fillRect/>
          </a:stretch>
        </p:blipFill>
        <p:spPr>
          <a:xfrm>
            <a:off x="-1658432" y="-2353079"/>
            <a:ext cx="27700865" cy="18422157"/>
          </a:xfrm>
          <a:prstGeom prst="rect">
            <a:avLst/>
          </a:prstGeom>
          <a:ln w="12700">
            <a:miter lim="400000"/>
          </a:ln>
        </p:spPr>
      </p:pic>
      <p:sp>
        <p:nvSpPr>
          <p:cNvPr id="1187" name="Shape 1187"/>
          <p:cNvSpPr/>
          <p:nvPr/>
        </p:nvSpPr>
        <p:spPr>
          <a:xfrm>
            <a:off x="22432117" y="13204583"/>
            <a:ext cx="1811001" cy="485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1600">
                <a:solidFill>
                  <a:srgbClr val="535353"/>
                </a:solidFill>
                <a:uFill>
                  <a:solidFill>
                    <a:srgbClr val="FFFFFF"/>
                  </a:solidFill>
                </a:uFill>
                <a:latin typeface="Calibri"/>
                <a:ea typeface="Calibri"/>
                <a:cs typeface="Calibri"/>
                <a:sym typeface="Calibri"/>
                <a:hlinkClick r:id="rId4"/>
              </a:defRPr>
            </a:lvl1pPr>
          </a:lstStyle>
          <a:p>
            <a:pPr>
              <a:defRPr>
                <a:uFillTx/>
              </a:defRPr>
            </a:pPr>
            <a:r>
              <a:rPr>
                <a:uFill>
                  <a:solidFill>
                    <a:srgbClr val="FFFFFF"/>
                  </a:solidFill>
                </a:uFill>
                <a:hlinkClick r:id="rId4"/>
              </a:rPr>
              <a:t>TSERINGMA TREKS</a:t>
            </a:r>
          </a:p>
        </p:txBody>
      </p:sp>
      <p:grpSp>
        <p:nvGrpSpPr>
          <p:cNvPr id="1200" name="Group 1200"/>
          <p:cNvGrpSpPr/>
          <p:nvPr/>
        </p:nvGrpSpPr>
        <p:grpSpPr>
          <a:xfrm>
            <a:off x="4676928" y="1102712"/>
            <a:ext cx="16189964" cy="12013425"/>
            <a:chOff x="0" y="0"/>
            <a:chExt cx="16189963" cy="12013423"/>
          </a:xfrm>
        </p:grpSpPr>
        <p:grpSp>
          <p:nvGrpSpPr>
            <p:cNvPr id="1193" name="Group 1193"/>
            <p:cNvGrpSpPr/>
            <p:nvPr/>
          </p:nvGrpSpPr>
          <p:grpSpPr>
            <a:xfrm>
              <a:off x="236578" y="364179"/>
              <a:ext cx="15681660" cy="11381228"/>
              <a:chOff x="0" y="0"/>
              <a:chExt cx="15681658" cy="11381226"/>
            </a:xfrm>
          </p:grpSpPr>
          <p:sp>
            <p:nvSpPr>
              <p:cNvPr id="1188" name="Shape 1188"/>
              <p:cNvSpPr/>
              <p:nvPr/>
            </p:nvSpPr>
            <p:spPr>
              <a:xfrm>
                <a:off x="1902761" y="5523534"/>
                <a:ext cx="13778898" cy="5857693"/>
              </a:xfrm>
              <a:prstGeom prst="line">
                <a:avLst/>
              </a:prstGeom>
              <a:noFill/>
              <a:ln w="127000" cap="flat">
                <a:solidFill>
                  <a:schemeClr val="accent1"/>
                </a:solidFill>
                <a:prstDash val="solid"/>
                <a:bevel/>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sp>
            <p:nvSpPr>
              <p:cNvPr id="1189" name="Shape 1189"/>
              <p:cNvSpPr/>
              <p:nvPr/>
            </p:nvSpPr>
            <p:spPr>
              <a:xfrm>
                <a:off x="0" y="3519569"/>
                <a:ext cx="1751363" cy="1751363"/>
              </a:xfrm>
              <a:prstGeom prst="line">
                <a:avLst/>
              </a:prstGeom>
              <a:noFill/>
              <a:ln w="127000" cap="flat">
                <a:solidFill>
                  <a:schemeClr val="accent1"/>
                </a:solidFill>
                <a:prstDash val="solid"/>
                <a:bevel/>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sp>
            <p:nvSpPr>
              <p:cNvPr id="1190" name="Shape 1190"/>
              <p:cNvSpPr/>
              <p:nvPr/>
            </p:nvSpPr>
            <p:spPr>
              <a:xfrm flipH="1">
                <a:off x="98454" y="1847744"/>
                <a:ext cx="149508" cy="1424035"/>
              </a:xfrm>
              <a:prstGeom prst="line">
                <a:avLst/>
              </a:prstGeom>
              <a:noFill/>
              <a:ln w="127000" cap="flat">
                <a:solidFill>
                  <a:schemeClr val="accent1"/>
                </a:solidFill>
                <a:prstDash val="solid"/>
                <a:bevel/>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sp>
            <p:nvSpPr>
              <p:cNvPr id="1191" name="Shape 1191"/>
              <p:cNvSpPr/>
              <p:nvPr/>
            </p:nvSpPr>
            <p:spPr>
              <a:xfrm flipH="1">
                <a:off x="395486" y="1191683"/>
                <a:ext cx="2001617" cy="518511"/>
              </a:xfrm>
              <a:prstGeom prst="line">
                <a:avLst/>
              </a:prstGeom>
              <a:noFill/>
              <a:ln w="127000" cap="flat">
                <a:solidFill>
                  <a:schemeClr val="accent1"/>
                </a:solidFill>
                <a:prstDash val="solid"/>
                <a:bevel/>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sp>
            <p:nvSpPr>
              <p:cNvPr id="1192" name="Shape 1192"/>
              <p:cNvSpPr/>
              <p:nvPr/>
            </p:nvSpPr>
            <p:spPr>
              <a:xfrm flipH="1">
                <a:off x="2562953" y="0"/>
                <a:ext cx="3642033" cy="1127688"/>
              </a:xfrm>
              <a:prstGeom prst="line">
                <a:avLst/>
              </a:prstGeom>
              <a:noFill/>
              <a:ln w="127000" cap="flat">
                <a:solidFill>
                  <a:schemeClr val="accent1"/>
                </a:solidFill>
                <a:prstDash val="solid"/>
                <a:bevel/>
              </a:ln>
              <a:effectLst/>
            </p:spPr>
            <p:txBody>
              <a:bodyPr wrap="square" lIns="121919" tIns="121919" rIns="121919" bIns="121919" numCol="1" anchor="t">
                <a:noAutofit/>
              </a:bodyPr>
              <a:lstStyle/>
              <a:p>
                <a:pPr>
                  <a:defRPr sz="3200">
                    <a:solidFill>
                      <a:srgbClr val="000000"/>
                    </a:solidFill>
                    <a:latin typeface="+mn-lt"/>
                    <a:ea typeface="+mn-ea"/>
                    <a:cs typeface="+mn-cs"/>
                    <a:sym typeface="Helvetica"/>
                  </a:defRPr>
                </a:pPr>
                <a:endParaRPr/>
              </a:p>
            </p:txBody>
          </p:sp>
        </p:grpSp>
        <p:sp>
          <p:nvSpPr>
            <p:cNvPr id="1194" name="Shape 1194"/>
            <p:cNvSpPr/>
            <p:nvPr/>
          </p:nvSpPr>
          <p:spPr>
            <a:xfrm>
              <a:off x="15573590" y="11397050"/>
              <a:ext cx="616374" cy="616374"/>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sp>
          <p:nvSpPr>
            <p:cNvPr id="1195" name="Shape 1195"/>
            <p:cNvSpPr/>
            <p:nvPr/>
          </p:nvSpPr>
          <p:spPr>
            <a:xfrm>
              <a:off x="1718212" y="5447100"/>
              <a:ext cx="616375" cy="616374"/>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sp>
          <p:nvSpPr>
            <p:cNvPr id="1196" name="Shape 1196"/>
            <p:cNvSpPr/>
            <p:nvPr/>
          </p:nvSpPr>
          <p:spPr>
            <a:xfrm>
              <a:off x="0" y="3509540"/>
              <a:ext cx="616374" cy="616375"/>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sp>
          <p:nvSpPr>
            <p:cNvPr id="1197" name="Shape 1197"/>
            <p:cNvSpPr/>
            <p:nvPr/>
          </p:nvSpPr>
          <p:spPr>
            <a:xfrm>
              <a:off x="6178255" y="0"/>
              <a:ext cx="616374" cy="616374"/>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sp>
          <p:nvSpPr>
            <p:cNvPr id="1198" name="Shape 1198"/>
            <p:cNvSpPr/>
            <p:nvPr/>
          </p:nvSpPr>
          <p:spPr>
            <a:xfrm>
              <a:off x="2376251" y="1242962"/>
              <a:ext cx="616375" cy="616374"/>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sp>
          <p:nvSpPr>
            <p:cNvPr id="1199" name="Shape 1199"/>
            <p:cNvSpPr/>
            <p:nvPr/>
          </p:nvSpPr>
          <p:spPr>
            <a:xfrm>
              <a:off x="292461" y="1791328"/>
              <a:ext cx="616375" cy="616374"/>
            </a:xfrm>
            <a:prstGeom prst="ellipse">
              <a:avLst/>
            </a:prstGeom>
            <a:solidFill>
              <a:srgbClr val="F07530"/>
            </a:solidFill>
            <a:ln w="25400" cap="flat">
              <a:solidFill>
                <a:srgbClr val="FFFFFF"/>
              </a:solidFill>
              <a:prstDash val="solid"/>
              <a:bevel/>
            </a:ln>
            <a:effectLst>
              <a:reflection stA="50000" endPos="40000" dir="5400000" sy="-100000" algn="bl" rotWithShape="0"/>
            </a:effectLst>
          </p:spPr>
          <p:txBody>
            <a:bodyPr wrap="square" lIns="121919" tIns="121919" rIns="121919" bIns="121919" numCol="1" anchor="ctr">
              <a:noAutofit/>
            </a:bodyPr>
            <a:lstStyle/>
            <a:p>
              <a:endParaRPr/>
            </a:p>
          </p:txBody>
        </p:sp>
      </p:grpSp>
      <p:sp>
        <p:nvSpPr>
          <p:cNvPr id="1201" name="Shape 1201"/>
          <p:cNvSpPr/>
          <p:nvPr/>
        </p:nvSpPr>
        <p:spPr>
          <a:xfrm>
            <a:off x="11576573" y="599750"/>
            <a:ext cx="3128545" cy="11328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5800" b="1">
                <a:solidFill>
                  <a:srgbClr val="FFFFFF"/>
                </a:solidFill>
                <a:latin typeface="ProximaNova-Bold"/>
                <a:ea typeface="ProximaNova-Bold"/>
                <a:cs typeface="ProximaNova-Bold"/>
                <a:sym typeface="ProximaNova-Bold"/>
              </a:defRPr>
            </a:lvl1pPr>
          </a:lstStyle>
          <a:p>
            <a:r>
              <a:t>SUMMIT</a:t>
            </a:r>
          </a:p>
        </p:txBody>
      </p:sp>
      <p:sp>
        <p:nvSpPr>
          <p:cNvPr id="1202" name="Shape 1202"/>
          <p:cNvSpPr/>
          <p:nvPr/>
        </p:nvSpPr>
        <p:spPr>
          <a:xfrm>
            <a:off x="5934695" y="1327734"/>
            <a:ext cx="2943353" cy="866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4000" b="1">
                <a:solidFill>
                  <a:srgbClr val="FFFFFF"/>
                </a:solidFill>
                <a:latin typeface="ProximaNova-Bold"/>
                <a:ea typeface="ProximaNova-Bold"/>
                <a:cs typeface="ProximaNova-Bold"/>
                <a:sym typeface="ProximaNova-Bold"/>
              </a:defRPr>
            </a:lvl1pPr>
          </a:lstStyle>
          <a:p>
            <a:r>
              <a:t>FIRST STEP</a:t>
            </a:r>
          </a:p>
        </p:txBody>
      </p:sp>
      <p:sp>
        <p:nvSpPr>
          <p:cNvPr id="1203" name="Shape 1203"/>
          <p:cNvSpPr/>
          <p:nvPr/>
        </p:nvSpPr>
        <p:spPr>
          <a:xfrm>
            <a:off x="3356417" y="2025386"/>
            <a:ext cx="2129029" cy="866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4000" b="1">
                <a:solidFill>
                  <a:srgbClr val="FFFFFF"/>
                </a:solidFill>
                <a:latin typeface="ProximaNova-Bold"/>
                <a:ea typeface="ProximaNova-Bold"/>
                <a:cs typeface="ProximaNova-Bold"/>
                <a:sym typeface="ProximaNova-Bold"/>
              </a:defRPr>
            </a:lvl1pPr>
          </a:lstStyle>
          <a:p>
            <a:r>
              <a:t>CAMP 3</a:t>
            </a:r>
          </a:p>
        </p:txBody>
      </p:sp>
      <p:sp>
        <p:nvSpPr>
          <p:cNvPr id="1204" name="Shape 1204"/>
          <p:cNvSpPr/>
          <p:nvPr/>
        </p:nvSpPr>
        <p:spPr>
          <a:xfrm>
            <a:off x="5813364" y="4633996"/>
            <a:ext cx="2135633" cy="866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4000" b="1">
                <a:solidFill>
                  <a:srgbClr val="FFFFFF"/>
                </a:solidFill>
                <a:latin typeface="ProximaNova-Bold"/>
                <a:ea typeface="ProximaNova-Bold"/>
                <a:cs typeface="ProximaNova-Bold"/>
                <a:sym typeface="ProximaNova-Bold"/>
              </a:defRPr>
            </a:lvl1pPr>
          </a:lstStyle>
          <a:p>
            <a:r>
              <a:t>CAMP 2</a:t>
            </a:r>
          </a:p>
        </p:txBody>
      </p:sp>
      <p:sp>
        <p:nvSpPr>
          <p:cNvPr id="1205" name="Shape 1205"/>
          <p:cNvSpPr/>
          <p:nvPr/>
        </p:nvSpPr>
        <p:spPr>
          <a:xfrm>
            <a:off x="3124358" y="6397412"/>
            <a:ext cx="3139949" cy="1488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defRPr sz="4000" b="1">
                <a:solidFill>
                  <a:srgbClr val="FFFFFF"/>
                </a:solidFill>
                <a:latin typeface="ProximaNova-Bold"/>
                <a:ea typeface="ProximaNova-Bold"/>
                <a:cs typeface="ProximaNova-Bold"/>
                <a:sym typeface="ProximaNova-Bold"/>
              </a:defRPr>
            </a:pPr>
            <a:r>
              <a:t>ADVANCED</a:t>
            </a:r>
          </a:p>
          <a:p>
            <a:pPr>
              <a:defRPr sz="4000" b="1">
                <a:solidFill>
                  <a:srgbClr val="FFFFFF"/>
                </a:solidFill>
                <a:latin typeface="ProximaNova-Bold"/>
                <a:ea typeface="ProximaNova-Bold"/>
                <a:cs typeface="ProximaNova-Bold"/>
                <a:sym typeface="ProximaNova-Bold"/>
              </a:defRPr>
            </a:pPr>
            <a:r>
              <a:t>BASE CAMP</a:t>
            </a:r>
          </a:p>
        </p:txBody>
      </p:sp>
      <p:sp>
        <p:nvSpPr>
          <p:cNvPr id="1206" name="Shape 1206"/>
          <p:cNvSpPr/>
          <p:nvPr/>
        </p:nvSpPr>
        <p:spPr>
          <a:xfrm>
            <a:off x="19989891" y="13255412"/>
            <a:ext cx="3959861"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36019"/>
                  </a:solidFill>
                </a:uFill>
                <a:latin typeface="Proxima Nova Light"/>
                <a:ea typeface="Proxima Nova Light"/>
                <a:cs typeface="Proxima Nova Light"/>
                <a:sym typeface="Proxima Nova Light"/>
                <a:hlinkClick r:id="rId5"/>
              </a:defRPr>
            </a:lvl1pPr>
          </a:lstStyle>
          <a:p>
            <a:pPr>
              <a:defRPr>
                <a:uFillTx/>
              </a:defRPr>
            </a:pPr>
            <a:r>
              <a:rPr>
                <a:uFill>
                  <a:solidFill>
                    <a:srgbClr val="F36019"/>
                  </a:solidFill>
                </a:uFill>
                <a:hlinkClick r:id="rId5"/>
              </a:rPr>
              <a:t>WIKIPEDIA CREATIVE COMMONS</a:t>
            </a:r>
          </a:p>
        </p:txBody>
      </p:sp>
      <p:sp>
        <p:nvSpPr>
          <p:cNvPr id="1207" name="Shape 1207"/>
          <p:cNvSpPr/>
          <p:nvPr/>
        </p:nvSpPr>
        <p:spPr>
          <a:xfrm>
            <a:off x="-474339" y="2692399"/>
            <a:ext cx="27700865" cy="1"/>
          </a:xfrm>
          <a:prstGeom prst="line">
            <a:avLst/>
          </a:prstGeom>
          <a:ln w="101600" cap="rnd">
            <a:solidFill>
              <a:srgbClr val="DDDDDD">
                <a:alpha val="74863"/>
              </a:srgbClr>
            </a:solidFill>
            <a:custDash>
              <a:ds d="100000" sp="200000"/>
            </a:custDash>
          </a:ln>
        </p:spPr>
        <p:txBody>
          <a:bodyPr lIns="121919" tIns="121919" rIns="121919" bIns="121919"/>
          <a:lstStyle/>
          <a:p>
            <a:pPr>
              <a:defRPr sz="3200">
                <a:solidFill>
                  <a:srgbClr val="000000"/>
                </a:solidFill>
                <a:latin typeface="+mn-lt"/>
                <a:ea typeface="+mn-ea"/>
                <a:cs typeface="+mn-cs"/>
                <a:sym typeface="Helvetica"/>
              </a:defRPr>
            </a:pPr>
            <a:endParaRPr/>
          </a:p>
        </p:txBody>
      </p:sp>
      <p:sp>
        <p:nvSpPr>
          <p:cNvPr id="1208" name="Shape 1208"/>
          <p:cNvSpPr/>
          <p:nvPr/>
        </p:nvSpPr>
        <p:spPr>
          <a:xfrm>
            <a:off x="20237201" y="1822186"/>
            <a:ext cx="3644393" cy="8661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4000">
                <a:solidFill>
                  <a:srgbClr val="FFFFFF"/>
                </a:solidFill>
                <a:latin typeface="Proxima Nova Light"/>
                <a:ea typeface="Proxima Nova Light"/>
                <a:cs typeface="Proxima Nova Light"/>
                <a:sym typeface="Proxima Nova Light"/>
              </a:defRPr>
            </a:lvl1pPr>
          </a:lstStyle>
          <a:p>
            <a:r>
              <a:t>“DEATH ZONE”</a:t>
            </a:r>
          </a:p>
        </p:txBody>
      </p:sp>
      <p:pic>
        <p:nvPicPr>
          <p:cNvPr id="1209" name="image1.png" descr="DarkBackground.png"/>
          <p:cNvPicPr>
            <a:picLocks noChangeAspect="1"/>
          </p:cNvPicPr>
          <p:nvPr/>
        </p:nvPicPr>
        <p:blipFill>
          <a:blip r:embed="rId6">
            <a:alphaModFix amt="84000"/>
            <a:extLst/>
          </a:blip>
          <a:srcRect t="62671" b="9969"/>
          <a:stretch>
            <a:fillRect/>
          </a:stretch>
        </p:blipFill>
        <p:spPr>
          <a:xfrm>
            <a:off x="-2253" y="10457819"/>
            <a:ext cx="24388506" cy="2328684"/>
          </a:xfrm>
          <a:prstGeom prst="rect">
            <a:avLst/>
          </a:prstGeom>
          <a:ln w="12700">
            <a:miter lim="400000"/>
          </a:ln>
        </p:spPr>
      </p:pic>
      <p:sp>
        <p:nvSpPr>
          <p:cNvPr id="1210" name="Shape 1210"/>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“I can review and adjust along the way”</a:t>
            </a:r>
          </a:p>
        </p:txBody>
      </p:sp>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4" name="siredmund-top.jpg"/>
          <p:cNvPicPr>
            <a:picLocks noChangeAspect="1"/>
          </p:cNvPicPr>
          <p:nvPr/>
        </p:nvPicPr>
        <p:blipFill>
          <a:blip r:embed="rId3">
            <a:extLst/>
          </a:blip>
          <a:stretch>
            <a:fillRect/>
          </a:stretch>
        </p:blipFill>
        <p:spPr>
          <a:xfrm>
            <a:off x="-193213" y="-1465396"/>
            <a:ext cx="24770426" cy="16646793"/>
          </a:xfrm>
          <a:prstGeom prst="rect">
            <a:avLst/>
          </a:prstGeom>
          <a:ln w="12700">
            <a:miter lim="400000"/>
          </a:ln>
        </p:spPr>
      </p:pic>
      <p:sp>
        <p:nvSpPr>
          <p:cNvPr id="1215" name="Shape 1215"/>
          <p:cNvSpPr/>
          <p:nvPr/>
        </p:nvSpPr>
        <p:spPr>
          <a:xfrm>
            <a:off x="21936964" y="13289280"/>
            <a:ext cx="2156461"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535353"/>
                </a:solidFill>
                <a:uFill>
                  <a:solidFill>
                    <a:srgbClr val="F36019"/>
                  </a:solidFill>
                </a:uFill>
                <a:latin typeface="Proxima Nova Light"/>
                <a:ea typeface="Proxima Nova Light"/>
                <a:cs typeface="Proxima Nova Light"/>
                <a:sym typeface="Proxima Nova Light"/>
                <a:hlinkClick r:id="rId4"/>
              </a:defRPr>
            </a:lvl1pPr>
          </a:lstStyle>
          <a:p>
            <a:pPr>
              <a:defRPr>
                <a:uFillTx/>
              </a:defRPr>
            </a:pPr>
            <a:r>
              <a:rPr>
                <a:uFill>
                  <a:solidFill>
                    <a:srgbClr val="F36019"/>
                  </a:solidFill>
                </a:uFill>
                <a:hlinkClick r:id="rId4"/>
              </a:rPr>
              <a:t>TEARA GOVT NZ</a:t>
            </a:r>
          </a:p>
        </p:txBody>
      </p:sp>
      <p:pic>
        <p:nvPicPr>
          <p:cNvPr id="1216" name="image1.png" descr="DarkBackground.png"/>
          <p:cNvPicPr>
            <a:picLocks noChangeAspect="1"/>
          </p:cNvPicPr>
          <p:nvPr/>
        </p:nvPicPr>
        <p:blipFill>
          <a:blip r:embed="rId5">
            <a:alphaModFix amt="94495"/>
            <a:extLst/>
          </a:blip>
          <a:srcRect t="62671" b="9969"/>
          <a:stretch>
            <a:fillRect/>
          </a:stretch>
        </p:blipFill>
        <p:spPr>
          <a:xfrm>
            <a:off x="-2253" y="10457819"/>
            <a:ext cx="24388506" cy="2328684"/>
          </a:xfrm>
          <a:prstGeom prst="rect">
            <a:avLst/>
          </a:prstGeom>
          <a:ln w="12700">
            <a:miter lim="400000"/>
          </a:ln>
        </p:spPr>
      </p:pic>
      <p:sp>
        <p:nvSpPr>
          <p:cNvPr id="1217" name="Shape 1217"/>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The first team to successfully reach the top.</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xmlns:p14="http://schemas.microsoft.com/office/powerpoint/2010/mai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1" name="3089010125_a3948ab9af_o.jpg"/>
          <p:cNvPicPr>
            <a:picLocks noChangeAspect="1"/>
          </p:cNvPicPr>
          <p:nvPr/>
        </p:nvPicPr>
        <p:blipFill>
          <a:blip r:embed="rId3">
            <a:extLst/>
          </a:blip>
          <a:stretch>
            <a:fillRect/>
          </a:stretch>
        </p:blipFill>
        <p:spPr>
          <a:xfrm>
            <a:off x="-840318" y="-202973"/>
            <a:ext cx="26064693" cy="17384948"/>
          </a:xfrm>
          <a:prstGeom prst="rect">
            <a:avLst/>
          </a:prstGeom>
          <a:ln w="12700">
            <a:miter lim="400000"/>
          </a:ln>
        </p:spPr>
      </p:pic>
      <p:sp>
        <p:nvSpPr>
          <p:cNvPr id="1222" name="Shape 1222"/>
          <p:cNvSpPr/>
          <p:nvPr/>
        </p:nvSpPr>
        <p:spPr>
          <a:xfrm>
            <a:off x="21036998" y="13119946"/>
            <a:ext cx="2897124" cy="5232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36019"/>
                  </a:solidFill>
                </a:uFill>
                <a:hlinkClick r:id="rId4"/>
              </a:defRPr>
            </a:lvl1pPr>
          </a:lstStyle>
          <a:p>
            <a:pPr>
              <a:defRPr>
                <a:uFillTx/>
              </a:defRPr>
            </a:pPr>
            <a:r>
              <a:rPr>
                <a:uFill>
                  <a:solidFill>
                    <a:srgbClr val="F36019"/>
                  </a:solidFill>
                </a:uFill>
                <a:hlinkClick r:id="rId4"/>
              </a:rPr>
              <a:t>FLICKER USER UNITOPIA</a:t>
            </a:r>
          </a:p>
        </p:txBody>
      </p:sp>
      <p:sp>
        <p:nvSpPr>
          <p:cNvPr id="1223" name="Shape 1223"/>
          <p:cNvSpPr/>
          <p:nvPr/>
        </p:nvSpPr>
        <p:spPr>
          <a:xfrm>
            <a:off x="787948" y="942860"/>
            <a:ext cx="23333965" cy="27330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p>
            <a:pPr>
              <a:defRPr sz="8000">
                <a:solidFill>
                  <a:srgbClr val="FFFFFF"/>
                </a:solidFill>
                <a:latin typeface="Proxima Nova Semibold"/>
                <a:ea typeface="Proxima Nova Semibold"/>
                <a:cs typeface="Proxima Nova Semibold"/>
                <a:sym typeface="Proxima Nova Semibold"/>
              </a:defRPr>
            </a:pPr>
            <a:r>
              <a:t>“ I will come again and conquer you, because as a</a:t>
            </a:r>
            <a:br/>
            <a:r>
              <a:t>mountain you can not grow, but as a human, I can.”</a:t>
            </a:r>
          </a:p>
        </p:txBody>
      </p:sp>
      <p:sp>
        <p:nvSpPr>
          <p:cNvPr id="1224" name="Shape 1224"/>
          <p:cNvSpPr/>
          <p:nvPr/>
        </p:nvSpPr>
        <p:spPr>
          <a:xfrm>
            <a:off x="17382230" y="4012920"/>
            <a:ext cx="5394250" cy="9804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a:solidFill>
                  <a:srgbClr val="FFFFFF"/>
                </a:solidFill>
                <a:latin typeface="Proxima Nova Light"/>
                <a:ea typeface="Proxima Nova Light"/>
                <a:cs typeface="Proxima Nova Light"/>
                <a:sym typeface="Proxima Nova Light"/>
              </a:defRPr>
            </a:lvl1pPr>
          </a:lstStyle>
          <a:p>
            <a:r>
              <a:t>- Sir Edmund Hillary</a:t>
            </a:r>
          </a:p>
        </p:txBody>
      </p:sp>
    </p:spTree>
  </p:cSld>
  <p:clrMapOvr>
    <a:masterClrMapping/>
  </p:clrMapOvr>
  <mc:AlternateContent xmlns:mc="http://schemas.openxmlformats.org/markup-compatibility/2006" xmlns:p14="http://schemas.microsoft.com/office/powerpoint/2010/main">
    <mc:Choice Requires="p14">
      <p:transition spd="slow" p14:dur="3500">
        <p:fade thruBlk="1"/>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7" name="Free Lead Capture   Marketing Tools   Leadin by HubSpot.png"/>
          <p:cNvPicPr>
            <a:picLocks noChangeAspect="1"/>
          </p:cNvPicPr>
          <p:nvPr/>
        </p:nvPicPr>
        <p:blipFill>
          <a:blip r:embed="rId2">
            <a:extLst/>
          </a:blip>
          <a:stretch>
            <a:fillRect/>
          </a:stretch>
        </p:blipFill>
        <p:spPr>
          <a:xfrm>
            <a:off x="-5081" y="-80071"/>
            <a:ext cx="24394162" cy="13637013"/>
          </a:xfrm>
          <a:prstGeom prst="rect">
            <a:avLst/>
          </a:prstGeom>
          <a:ln w="12700">
            <a:miter lim="400000"/>
          </a:ln>
        </p:spPr>
      </p:pic>
    </p:spTree>
    <p:extLst>
      <p:ext uri="{BB962C8B-B14F-4D97-AF65-F5344CB8AC3E}">
        <p14:creationId xmlns:p14="http://schemas.microsoft.com/office/powerpoint/2010/main" val="2129783650"/>
      </p:ext>
    </p:extLst>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9" name="Free Lead Capture   Marketing Tools   Leadin by HubSpot.png"/>
          <p:cNvPicPr>
            <a:picLocks noChangeAspect="1"/>
          </p:cNvPicPr>
          <p:nvPr/>
        </p:nvPicPr>
        <p:blipFill>
          <a:blip r:embed="rId2">
            <a:extLst/>
          </a:blip>
          <a:stretch>
            <a:fillRect/>
          </a:stretch>
        </p:blipFill>
        <p:spPr>
          <a:xfrm>
            <a:off x="-5081" y="-80071"/>
            <a:ext cx="24394162" cy="13637013"/>
          </a:xfrm>
          <a:prstGeom prst="rect">
            <a:avLst/>
          </a:prstGeom>
          <a:ln w="12700">
            <a:miter lim="400000"/>
          </a:ln>
        </p:spPr>
      </p:pic>
      <p:sp>
        <p:nvSpPr>
          <p:cNvPr id="1300" name="Shape 1300"/>
          <p:cNvSpPr/>
          <p:nvPr/>
        </p:nvSpPr>
        <p:spPr>
          <a:xfrm>
            <a:off x="-93532" y="-134770"/>
            <a:ext cx="24514334" cy="13853675"/>
          </a:xfrm>
          <a:prstGeom prst="rect">
            <a:avLst/>
          </a:prstGeom>
          <a:solidFill>
            <a:srgbClr val="000000">
              <a:alpha val="70547"/>
            </a:srgbClr>
          </a:solidFill>
          <a:ln w="12700">
            <a:miter lim="400000"/>
          </a:ln>
        </p:spPr>
        <p:txBody>
          <a:bodyPr lIns="121919" tIns="121919" rIns="121919" bIns="121919" anchor="ctr"/>
          <a:lstStyle/>
          <a:p>
            <a:endParaRPr/>
          </a:p>
        </p:txBody>
      </p:sp>
      <p:pic>
        <p:nvPicPr>
          <p:cNvPr id="1301" name="Popup-Form-Center.png"/>
          <p:cNvPicPr>
            <a:picLocks noChangeAspect="1"/>
          </p:cNvPicPr>
          <p:nvPr/>
        </p:nvPicPr>
        <p:blipFill>
          <a:blip r:embed="rId3">
            <a:extLst/>
          </a:blip>
          <a:stretch>
            <a:fillRect/>
          </a:stretch>
        </p:blipFill>
        <p:spPr>
          <a:xfrm>
            <a:off x="664088" y="965951"/>
            <a:ext cx="10413707" cy="8001198"/>
          </a:xfrm>
          <a:prstGeom prst="rect">
            <a:avLst/>
          </a:prstGeom>
          <a:ln w="12700">
            <a:miter lim="400000"/>
          </a:ln>
        </p:spPr>
      </p:pic>
      <p:pic>
        <p:nvPicPr>
          <p:cNvPr id="1302" name="Contacts-Screen.png"/>
          <p:cNvPicPr>
            <a:picLocks noChangeAspect="1"/>
          </p:cNvPicPr>
          <p:nvPr/>
        </p:nvPicPr>
        <p:blipFill>
          <a:blip r:embed="rId4">
            <a:extLst/>
          </a:blip>
          <a:stretch>
            <a:fillRect/>
          </a:stretch>
        </p:blipFill>
        <p:spPr>
          <a:xfrm>
            <a:off x="13176873" y="987382"/>
            <a:ext cx="10413706" cy="8001198"/>
          </a:xfrm>
          <a:prstGeom prst="rect">
            <a:avLst/>
          </a:prstGeom>
          <a:ln w="12700">
            <a:miter lim="400000"/>
          </a:ln>
        </p:spPr>
      </p:pic>
      <p:pic>
        <p:nvPicPr>
          <p:cNvPr id="1303" name="Contact-Timeline-Highlight.png"/>
          <p:cNvPicPr>
            <a:picLocks noChangeAspect="1"/>
          </p:cNvPicPr>
          <p:nvPr/>
        </p:nvPicPr>
        <p:blipFill>
          <a:blip r:embed="rId5">
            <a:extLst/>
          </a:blip>
          <a:stretch>
            <a:fillRect/>
          </a:stretch>
        </p:blipFill>
        <p:spPr>
          <a:xfrm>
            <a:off x="5634121" y="2344079"/>
            <a:ext cx="12229609" cy="10619377"/>
          </a:xfrm>
          <a:prstGeom prst="rect">
            <a:avLst/>
          </a:prstGeom>
          <a:ln w="12700">
            <a:miter lim="400000"/>
          </a:ln>
        </p:spPr>
      </p:pic>
    </p:spTree>
    <p:extLst>
      <p:ext uri="{BB962C8B-B14F-4D97-AF65-F5344CB8AC3E}">
        <p14:creationId xmlns:p14="http://schemas.microsoft.com/office/powerpoint/2010/main" val="1016377354"/>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500"/>
                                  </p:stCondLst>
                                  <p:iterate>
                                    <p:tmAbs val="0"/>
                                  </p:iterate>
                                  <p:childTnLst>
                                    <p:set>
                                      <p:cBhvr>
                                        <p:cTn id="6" fill="hold"/>
                                        <p:tgtEl>
                                          <p:spTgt spid="1301"/>
                                        </p:tgtEl>
                                        <p:attrNameLst>
                                          <p:attrName>style.visibility</p:attrName>
                                        </p:attrNameLst>
                                      </p:cBhvr>
                                      <p:to>
                                        <p:strVal val="visible"/>
                                      </p:to>
                                    </p:set>
                                    <p:anim calcmode="lin" valueType="num">
                                      <p:cBhvr>
                                        <p:cTn id="7" dur="500" fill="hold"/>
                                        <p:tgtEl>
                                          <p:spTgt spid="1301"/>
                                        </p:tgtEl>
                                        <p:attrNameLst>
                                          <p:attrName>ppt_w</p:attrName>
                                        </p:attrNameLst>
                                      </p:cBhvr>
                                      <p:tavLst>
                                        <p:tav tm="0">
                                          <p:val>
                                            <p:fltVal val="0"/>
                                          </p:val>
                                        </p:tav>
                                        <p:tav tm="100000">
                                          <p:val>
                                            <p:strVal val="#ppt_w"/>
                                          </p:val>
                                        </p:tav>
                                      </p:tavLst>
                                    </p:anim>
                                    <p:anim calcmode="lin" valueType="num">
                                      <p:cBhvr>
                                        <p:cTn id="8" dur="500" fill="hold"/>
                                        <p:tgtEl>
                                          <p:spTgt spid="130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iterate>
                                    <p:tmAbs val="0"/>
                                  </p:iterate>
                                  <p:childTnLst>
                                    <p:set>
                                      <p:cBhvr>
                                        <p:cTn id="12" fill="hold"/>
                                        <p:tgtEl>
                                          <p:spTgt spid="1302"/>
                                        </p:tgtEl>
                                        <p:attrNameLst>
                                          <p:attrName>style.visibility</p:attrName>
                                        </p:attrNameLst>
                                      </p:cBhvr>
                                      <p:to>
                                        <p:strVal val="visible"/>
                                      </p:to>
                                    </p:set>
                                    <p:anim calcmode="lin" valueType="num">
                                      <p:cBhvr>
                                        <p:cTn id="13" dur="500" fill="hold"/>
                                        <p:tgtEl>
                                          <p:spTgt spid="1302"/>
                                        </p:tgtEl>
                                        <p:attrNameLst>
                                          <p:attrName>ppt_w</p:attrName>
                                        </p:attrNameLst>
                                      </p:cBhvr>
                                      <p:tavLst>
                                        <p:tav tm="0">
                                          <p:val>
                                            <p:fltVal val="0"/>
                                          </p:val>
                                        </p:tav>
                                        <p:tav tm="100000">
                                          <p:val>
                                            <p:strVal val="#ppt_w"/>
                                          </p:val>
                                        </p:tav>
                                      </p:tavLst>
                                    </p:anim>
                                    <p:anim calcmode="lin" valueType="num">
                                      <p:cBhvr>
                                        <p:cTn id="14" dur="500" fill="hold"/>
                                        <p:tgtEl>
                                          <p:spTgt spid="1302"/>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iterate>
                                    <p:tmAbs val="0"/>
                                  </p:iterate>
                                  <p:childTnLst>
                                    <p:set>
                                      <p:cBhvr>
                                        <p:cTn id="18" fill="hold"/>
                                        <p:tgtEl>
                                          <p:spTgt spid="1303"/>
                                        </p:tgtEl>
                                        <p:attrNameLst>
                                          <p:attrName>style.visibility</p:attrName>
                                        </p:attrNameLst>
                                      </p:cBhvr>
                                      <p:to>
                                        <p:strVal val="visible"/>
                                      </p:to>
                                    </p:set>
                                    <p:anim calcmode="lin" valueType="num">
                                      <p:cBhvr>
                                        <p:cTn id="19" dur="500" fill="hold"/>
                                        <p:tgtEl>
                                          <p:spTgt spid="1303"/>
                                        </p:tgtEl>
                                        <p:attrNameLst>
                                          <p:attrName>ppt_w</p:attrName>
                                        </p:attrNameLst>
                                      </p:cBhvr>
                                      <p:tavLst>
                                        <p:tav tm="0">
                                          <p:val>
                                            <p:fltVal val="0"/>
                                          </p:val>
                                        </p:tav>
                                        <p:tav tm="100000">
                                          <p:val>
                                            <p:strVal val="#ppt_w"/>
                                          </p:val>
                                        </p:tav>
                                      </p:tavLst>
                                    </p:anim>
                                    <p:anim calcmode="lin" valueType="num">
                                      <p:cBhvr>
                                        <p:cTn id="20" dur="500" fill="hold"/>
                                        <p:tgtEl>
                                          <p:spTgt spid="130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1" grpId="0" animBg="1" advAuto="0"/>
      <p:bldP spid="1302" grpId="0" animBg="1" advAuto="0"/>
      <p:bldP spid="1303" grpId="0" animBg="1" advAuto="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 name="Learn-GDD-Top-CTA-deepdive.jpg"/>
          <p:cNvPicPr>
            <a:picLocks noChangeAspect="1"/>
          </p:cNvPicPr>
          <p:nvPr/>
        </p:nvPicPr>
        <p:blipFill>
          <a:blip r:embed="rId2">
            <a:extLst/>
          </a:blip>
          <a:stretch>
            <a:fillRect/>
          </a:stretch>
        </p:blipFill>
        <p:spPr>
          <a:xfrm>
            <a:off x="2978300" y="4714547"/>
            <a:ext cx="8257069" cy="7242138"/>
          </a:xfrm>
          <a:prstGeom prst="rect">
            <a:avLst/>
          </a:prstGeom>
          <a:ln w="12700">
            <a:miter lim="400000"/>
          </a:ln>
        </p:spPr>
      </p:pic>
      <p:sp>
        <p:nvSpPr>
          <p:cNvPr id="1229" name="Shape 1229"/>
          <p:cNvSpPr>
            <a:spLocks noGrp="1"/>
          </p:cNvSpPr>
          <p:nvPr>
            <p:ph type="body" sz="quarter" idx="4294967295"/>
          </p:nvPr>
        </p:nvSpPr>
        <p:spPr>
          <a:xfrm>
            <a:off x="831750" y="1355640"/>
            <a:ext cx="22720500" cy="2271481"/>
          </a:xfrm>
          <a:prstGeom prst="rect">
            <a:avLst/>
          </a:prstGeom>
        </p:spPr>
        <p:txBody>
          <a:bodyPr lIns="45719" tIns="45719" rIns="45719" bIns="45719" anchor="ctr"/>
          <a:lstStyle>
            <a:lvl1pPr marL="0" indent="0" algn="ctr">
              <a:lnSpc>
                <a:spcPct val="80000"/>
              </a:lnSpc>
              <a:spcBef>
                <a:spcPts val="2400"/>
              </a:spcBef>
              <a:buClrTx/>
              <a:buSzTx/>
              <a:buFontTx/>
              <a:buNone/>
              <a:defRPr sz="12000" u="sng">
                <a:solidFill>
                  <a:srgbClr val="F36019"/>
                </a:solidFill>
                <a:uFill>
                  <a:solidFill>
                    <a:srgbClr val="F36019"/>
                  </a:solidFill>
                </a:uFill>
                <a:latin typeface="Proxima Nova Semibold"/>
                <a:ea typeface="Proxima Nova Semibold"/>
                <a:cs typeface="Proxima Nova Semibold"/>
                <a:sym typeface="Proxima Nova Semibold"/>
                <a:hlinkClick r:id="rId3"/>
              </a:defRPr>
            </a:lvl1pPr>
          </a:lstStyle>
          <a:p>
            <a:pPr>
              <a:defRPr u="none">
                <a:solidFill>
                  <a:schemeClr val="accent2">
                    <a:lumOff val="-9882"/>
                  </a:schemeClr>
                </a:solidFill>
                <a:uFillTx/>
              </a:defRPr>
            </a:pPr>
            <a:r>
              <a:rPr u="sng">
                <a:solidFill>
                  <a:srgbClr val="F36019"/>
                </a:solidFill>
                <a:uFill>
                  <a:solidFill>
                    <a:srgbClr val="F36019"/>
                  </a:solidFill>
                </a:uFill>
                <a:hlinkClick r:id="rId3"/>
              </a:rPr>
              <a:t>GROWTHDRIVENDESIGN.COM</a:t>
            </a:r>
          </a:p>
        </p:txBody>
      </p:sp>
      <p:sp>
        <p:nvSpPr>
          <p:cNvPr id="1230" name="Shape 1230"/>
          <p:cNvSpPr/>
          <p:nvPr/>
        </p:nvSpPr>
        <p:spPr>
          <a:xfrm>
            <a:off x="10633620" y="610772"/>
            <a:ext cx="3116760" cy="866141"/>
          </a:xfrm>
          <a:prstGeom prst="rect">
            <a:avLst/>
          </a:prstGeom>
          <a:ln w="25400">
            <a:miter lim="400000"/>
          </a:ln>
          <a:extLst>
            <a:ext uri="{C572A759-6A51-4108-AA02-DFA0A04FC94B}">
              <ma14:wrappingTextBoxFlag xmlns:ma14="http://schemas.microsoft.com/office/mac/drawingml/2011/main" val="1"/>
            </a:ext>
          </a:extLst>
        </p:spPr>
        <p:txBody>
          <a:bodyPr lIns="45719" rIns="45719" anchor="ctr">
            <a:spAutoFit/>
          </a:bodyPr>
          <a:lstStyle>
            <a:lvl1pPr algn="ctr" defTabSz="457200">
              <a:spcBef>
                <a:spcPts val="900"/>
              </a:spcBef>
              <a:defRPr sz="5000">
                <a:solidFill>
                  <a:srgbClr val="535353"/>
                </a:solidFill>
                <a:latin typeface="Proxima Nova Light"/>
                <a:ea typeface="Proxima Nova Light"/>
                <a:cs typeface="Proxima Nova Light"/>
                <a:sym typeface="Proxima Nova Light"/>
              </a:defRPr>
            </a:lvl1pPr>
          </a:lstStyle>
          <a:p>
            <a:r>
              <a:t>VISIT</a:t>
            </a:r>
          </a:p>
        </p:txBody>
      </p:sp>
      <p:sp>
        <p:nvSpPr>
          <p:cNvPr id="1231" name="Shape 1231"/>
          <p:cNvSpPr/>
          <p:nvPr/>
        </p:nvSpPr>
        <p:spPr>
          <a:xfrm>
            <a:off x="6350952" y="12677100"/>
            <a:ext cx="11682096" cy="866141"/>
          </a:xfrm>
          <a:prstGeom prst="rect">
            <a:avLst/>
          </a:prstGeom>
          <a:ln w="25400">
            <a:miter lim="400000"/>
          </a:ln>
          <a:extLst>
            <a:ext uri="{C572A759-6A51-4108-AA02-DFA0A04FC94B}">
              <ma14:wrappingTextBoxFlag xmlns:ma14="http://schemas.microsoft.com/office/mac/drawingml/2011/main" val="1"/>
            </a:ext>
          </a:extLst>
        </p:spPr>
        <p:txBody>
          <a:bodyPr wrap="none" lIns="45719" rIns="45719">
            <a:spAutoFit/>
          </a:bodyPr>
          <a:lstStyle>
            <a:lvl1pPr defTabSz="457200">
              <a:defRPr sz="5000">
                <a:solidFill>
                  <a:srgbClr val="A7A7A7"/>
                </a:solidFill>
                <a:latin typeface="Proxima Nova Light"/>
                <a:ea typeface="Proxima Nova Light"/>
                <a:cs typeface="Proxima Nova Light"/>
                <a:sym typeface="Proxima Nova Light"/>
              </a:defRPr>
            </a:lvl1pPr>
          </a:lstStyle>
          <a:p>
            <a:r>
              <a:t>(get the slides and presentation recording)</a:t>
            </a:r>
          </a:p>
        </p:txBody>
      </p:sp>
      <p:pic>
        <p:nvPicPr>
          <p:cNvPr id="1232" name="GDD-CERT-Website-CTA.png"/>
          <p:cNvPicPr>
            <a:picLocks noChangeAspect="1"/>
          </p:cNvPicPr>
          <p:nvPr/>
        </p:nvPicPr>
        <p:blipFill>
          <a:blip r:embed="rId4">
            <a:extLst/>
          </a:blip>
          <a:stretch>
            <a:fillRect/>
          </a:stretch>
        </p:blipFill>
        <p:spPr>
          <a:xfrm>
            <a:off x="13148631" y="4714547"/>
            <a:ext cx="8257069" cy="7242138"/>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2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12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 grpId="1" animBg="1" advAuto="0"/>
      <p:bldP spid="1232" grpId="2"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hape 304"/>
          <p:cNvSpPr/>
          <p:nvPr/>
        </p:nvSpPr>
        <p:spPr>
          <a:xfrm>
            <a:off x="-140237" y="-6917"/>
            <a:ext cx="24664473" cy="13729834"/>
          </a:xfrm>
          <a:prstGeom prst="rect">
            <a:avLst/>
          </a:prstGeom>
          <a:solidFill>
            <a:srgbClr val="E0E0E0"/>
          </a:solidFill>
          <a:ln w="12700">
            <a:miter lim="400000"/>
          </a:ln>
        </p:spPr>
        <p:txBody>
          <a:bodyPr lIns="121919" tIns="121919" rIns="121919" bIns="121919" anchor="ctr"/>
          <a:lstStyle/>
          <a:p>
            <a:endParaRPr/>
          </a:p>
        </p:txBody>
      </p:sp>
      <p:pic>
        <p:nvPicPr>
          <p:cNvPr id="305" name="Sir-Edmund-Hillary-and-fellow-climbers-on-Mount-Everest-in-1953-during-the-first-credited-ascent-to-the-mountain-peak.-New-York-Times.jpg"/>
          <p:cNvPicPr>
            <a:picLocks noChangeAspect="1"/>
          </p:cNvPicPr>
          <p:nvPr/>
        </p:nvPicPr>
        <p:blipFill>
          <a:blip r:embed="rId3">
            <a:extLst/>
          </a:blip>
          <a:stretch>
            <a:fillRect/>
          </a:stretch>
        </p:blipFill>
        <p:spPr>
          <a:xfrm>
            <a:off x="6760463" y="-1"/>
            <a:ext cx="10863073" cy="13716001"/>
          </a:xfrm>
          <a:prstGeom prst="rect">
            <a:avLst/>
          </a:prstGeom>
          <a:ln w="12700">
            <a:miter lim="400000"/>
          </a:ln>
        </p:spPr>
      </p:pic>
      <p:sp>
        <p:nvSpPr>
          <p:cNvPr id="306" name="Shape 306"/>
          <p:cNvSpPr/>
          <p:nvPr/>
        </p:nvSpPr>
        <p:spPr>
          <a:xfrm>
            <a:off x="20181051" y="13204583"/>
            <a:ext cx="3932100"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A7A7A7"/>
                </a:solidFill>
                <a:uFill>
                  <a:solidFill>
                    <a:srgbClr val="FFFFFF"/>
                  </a:solidFill>
                </a:uFill>
                <a:latin typeface="Calibri"/>
                <a:ea typeface="Calibri"/>
                <a:cs typeface="Calibri"/>
                <a:sym typeface="Calibri"/>
                <a:hlinkClick r:id="rId4"/>
              </a:defRPr>
            </a:lvl1pPr>
          </a:lstStyle>
          <a:p>
            <a:pPr>
              <a:defRPr>
                <a:uFillTx/>
              </a:defRPr>
            </a:pPr>
            <a:r>
              <a:rPr>
                <a:uFill>
                  <a:solidFill>
                    <a:srgbClr val="FFFFFF"/>
                  </a:solidFill>
                </a:uFill>
                <a:hlinkClick r:id="rId4"/>
              </a:rPr>
              <a:t>MOUNTAINEERING TEARA.GOVT.NZ</a:t>
            </a:r>
          </a:p>
        </p:txBody>
      </p:sp>
      <p:pic>
        <p:nvPicPr>
          <p:cNvPr id="307" name="image1.png" descr="DarkBackground.png"/>
          <p:cNvPicPr>
            <a:picLocks noChangeAspect="1"/>
          </p:cNvPicPr>
          <p:nvPr/>
        </p:nvPicPr>
        <p:blipFill>
          <a:blip r:embed="rId5">
            <a:alphaModFix amt="84000"/>
            <a:extLst/>
          </a:blip>
          <a:srcRect t="62671" b="9969"/>
          <a:stretch>
            <a:fillRect/>
          </a:stretch>
        </p:blipFill>
        <p:spPr>
          <a:xfrm>
            <a:off x="-2253" y="10457819"/>
            <a:ext cx="24388506" cy="2328684"/>
          </a:xfrm>
          <a:prstGeom prst="rect">
            <a:avLst/>
          </a:prstGeom>
          <a:ln w="12700">
            <a:miter lim="400000"/>
          </a:ln>
        </p:spPr>
      </p:pic>
      <p:sp>
        <p:nvSpPr>
          <p:cNvPr id="308" name="Shape 308"/>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March of 1953</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xmlns:p14="http://schemas.microsoft.com/office/powerpoint/2010/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 name="figure-03.jpg"/>
          <p:cNvPicPr>
            <a:picLocks noChangeAspect="1"/>
          </p:cNvPicPr>
          <p:nvPr/>
        </p:nvPicPr>
        <p:blipFill>
          <a:blip r:embed="rId3">
            <a:extLst/>
          </a:blip>
          <a:stretch>
            <a:fillRect/>
          </a:stretch>
        </p:blipFill>
        <p:spPr>
          <a:xfrm>
            <a:off x="-73428" y="-1351084"/>
            <a:ext cx="24530855" cy="15536209"/>
          </a:xfrm>
          <a:prstGeom prst="rect">
            <a:avLst/>
          </a:prstGeom>
          <a:ln w="12700">
            <a:miter lim="400000"/>
          </a:ln>
        </p:spPr>
      </p:pic>
      <p:sp>
        <p:nvSpPr>
          <p:cNvPr id="313" name="Shape 313"/>
          <p:cNvSpPr/>
          <p:nvPr/>
        </p:nvSpPr>
        <p:spPr>
          <a:xfrm>
            <a:off x="20208825" y="13230905"/>
            <a:ext cx="3932099" cy="548641"/>
          </a:xfrm>
          <a:prstGeom prst="rect">
            <a:avLst/>
          </a:prstGeom>
          <a:ln w="25400">
            <a:miter lim="400000"/>
          </a:ln>
          <a:extLst>
            <a:ext uri="{C572A759-6A51-4108-AA02-DFA0A04FC94B}">
              <ma14:wrappingTextBoxFlag xmlns:ma14="http://schemas.microsoft.com/office/mac/drawingml/2011/main" val="1"/>
            </a:ext>
          </a:extLst>
        </p:spPr>
        <p:txBody>
          <a:bodyPr wrap="none" lIns="121919" tIns="121919" rIns="121919" bIns="121919">
            <a:spAutoFit/>
          </a:bodyPr>
          <a:lstStyle>
            <a:lvl1pPr>
              <a:defRPr sz="2000">
                <a:solidFill>
                  <a:srgbClr val="FFFFFF"/>
                </a:solidFill>
                <a:uFill>
                  <a:solidFill>
                    <a:srgbClr val="FFFFFF"/>
                  </a:solidFill>
                </a:uFill>
                <a:latin typeface="Calibri"/>
                <a:ea typeface="Calibri"/>
                <a:cs typeface="Calibri"/>
                <a:sym typeface="Calibri"/>
                <a:hlinkClick r:id="rId4"/>
              </a:defRPr>
            </a:lvl1pPr>
          </a:lstStyle>
          <a:p>
            <a:pPr>
              <a:defRPr>
                <a:uFillTx/>
              </a:defRPr>
            </a:pPr>
            <a:r>
              <a:rPr>
                <a:uFill>
                  <a:solidFill>
                    <a:srgbClr val="FFFFFF"/>
                  </a:solidFill>
                </a:uFill>
                <a:hlinkClick r:id="rId4"/>
              </a:rPr>
              <a:t>MOUNTAINEERING TEARA.GOVT.NZ</a:t>
            </a:r>
          </a:p>
        </p:txBody>
      </p:sp>
      <p:pic>
        <p:nvPicPr>
          <p:cNvPr id="314" name="image1.png" descr="DarkBackground.png"/>
          <p:cNvPicPr>
            <a:picLocks noChangeAspect="1"/>
          </p:cNvPicPr>
          <p:nvPr/>
        </p:nvPicPr>
        <p:blipFill>
          <a:blip r:embed="rId5">
            <a:alphaModFix amt="84000"/>
            <a:extLst/>
          </a:blip>
          <a:srcRect t="62671" b="9969"/>
          <a:stretch>
            <a:fillRect/>
          </a:stretch>
        </p:blipFill>
        <p:spPr>
          <a:xfrm>
            <a:off x="-2253" y="10457819"/>
            <a:ext cx="24388506" cy="2328684"/>
          </a:xfrm>
          <a:prstGeom prst="rect">
            <a:avLst/>
          </a:prstGeom>
          <a:ln w="12700">
            <a:miter lim="400000"/>
          </a:ln>
        </p:spPr>
      </p:pic>
      <p:sp>
        <p:nvSpPr>
          <p:cNvPr id="315" name="Shape 315"/>
          <p:cNvSpPr/>
          <p:nvPr/>
        </p:nvSpPr>
        <p:spPr>
          <a:xfrm>
            <a:off x="325415" y="10839666"/>
            <a:ext cx="23733169" cy="153924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spAutoFit/>
          </a:bodyPr>
          <a:lstStyle>
            <a:lvl1pPr algn="ctr">
              <a:defRPr sz="8400">
                <a:solidFill>
                  <a:srgbClr val="FFFFFF"/>
                </a:solidFill>
                <a:latin typeface="Proxima Nova Light"/>
                <a:ea typeface="Proxima Nova Light"/>
                <a:cs typeface="Proxima Nova Light"/>
                <a:sym typeface="Proxima Nova Light"/>
              </a:defRPr>
            </a:lvl1pPr>
          </a:lstStyle>
          <a:p>
            <a:r>
              <a:t>The worst storm of their lives.</a:t>
            </a:r>
          </a:p>
        </p:txBody>
      </p:sp>
    </p:spTree>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p:nvPr/>
        </p:nvSpPr>
        <p:spPr>
          <a:xfrm>
            <a:off x="1465946" y="4953000"/>
            <a:ext cx="22037203" cy="3810001"/>
          </a:xfrm>
          <a:prstGeom prst="rect">
            <a:avLst/>
          </a:prstGeom>
          <a:ln w="25400">
            <a:miter lim="400000"/>
          </a:ln>
          <a:extLst>
            <a:ext uri="{C572A759-6A51-4108-AA02-DFA0A04FC94B}">
              <ma14:wrappingTextBoxFlag xmlns:ma14="http://schemas.microsoft.com/office/mac/drawingml/2011/main" val="1"/>
            </a:ext>
          </a:extLst>
        </p:spPr>
        <p:txBody>
          <a:bodyPr lIns="121919" tIns="121919" rIns="121919" bIns="121919" anchor="ctr">
            <a:spAutoFit/>
          </a:bodyPr>
          <a:lstStyle/>
          <a:p>
            <a:pPr>
              <a:lnSpc>
                <a:spcPct val="80000"/>
              </a:lnSpc>
              <a:defRPr sz="12800">
                <a:solidFill>
                  <a:srgbClr val="FFFFFF"/>
                </a:solidFill>
                <a:latin typeface="Proxima Nova Semibold"/>
                <a:ea typeface="Proxima Nova Semibold"/>
                <a:cs typeface="Proxima Nova Semibold"/>
                <a:sym typeface="Proxima Nova Semibold"/>
              </a:defRPr>
            </a:pPr>
            <a:r>
              <a:t>DOES EDMUND’S STORY</a:t>
            </a:r>
          </a:p>
          <a:p>
            <a:pPr>
              <a:lnSpc>
                <a:spcPct val="80000"/>
              </a:lnSpc>
              <a:defRPr sz="12800">
                <a:solidFill>
                  <a:srgbClr val="FFFFFF"/>
                </a:solidFill>
                <a:latin typeface="Proxima Nova Semibold"/>
                <a:ea typeface="Proxima Nova Semibold"/>
                <a:cs typeface="Proxima Nova Semibold"/>
                <a:sym typeface="Proxima Nova Semibold"/>
              </a:defRPr>
            </a:pPr>
            <a:r>
              <a:rPr>
                <a:solidFill>
                  <a:srgbClr val="F27926"/>
                </a:solidFill>
              </a:rPr>
              <a:t>SOUND FAMILIAR </a:t>
            </a:r>
            <a:r>
              <a:t>TO YOU?</a:t>
            </a:r>
          </a:p>
        </p:txBody>
      </p:sp>
      <p:pic>
        <p:nvPicPr>
          <p:cNvPr id="320" name="image2.png" descr="C:\Users\Keith\Desktop\Sprocket low-res for light backgrounds.png"/>
          <p:cNvPicPr>
            <a:picLocks noChangeAspect="1"/>
          </p:cNvPicPr>
          <p:nvPr/>
        </p:nvPicPr>
        <p:blipFill>
          <a:blip r:embed="rId3">
            <a:extLst/>
          </a:blip>
          <a:stretch>
            <a:fillRect/>
          </a:stretch>
        </p:blipFill>
        <p:spPr>
          <a:xfrm>
            <a:off x="22692590" y="12079965"/>
            <a:ext cx="1311222" cy="145596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500"/>
    </mc:Choice>
    <mc:Fallback xmlns="">
      <p:transition xmlns:p14="http://schemas.microsoft.com/office/powerpoint/2010/main" spd="slow"/>
    </mc:Fallback>
  </mc:AlternateContent>
</p:sld>
</file>

<file path=ppt/theme/theme1.xml><?xml version="1.0" encoding="utf-8"?>
<a:theme xmlns:a="http://schemas.openxmlformats.org/drawingml/2006/main" name="Default">
  <a:themeElements>
    <a:clrScheme name="Default">
      <a:dk1>
        <a:srgbClr val="414141"/>
      </a:dk1>
      <a:lt1>
        <a:srgbClr val="414141"/>
      </a:lt1>
      <a:dk2>
        <a:srgbClr val="A7A7A7"/>
      </a:dk2>
      <a:lt2>
        <a:srgbClr val="535353"/>
      </a:lt2>
      <a:accent1>
        <a:srgbClr val="FF8000"/>
      </a:accent1>
      <a:accent2>
        <a:srgbClr val="259AD7"/>
      </a:accent2>
      <a:accent3>
        <a:srgbClr val="FC5007"/>
      </a:accent3>
      <a:accent4>
        <a:srgbClr val="2EA962"/>
      </a:accent4>
      <a:accent5>
        <a:srgbClr val="F3EB39"/>
      </a:accent5>
      <a:accent6>
        <a:srgbClr val="6E54A6"/>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bevel/>
        </a:ln>
        <a:effectLst/>
        <a:sp3d/>
      </a:spPr>
      <a:bodyPr rot="0" spcFirstLastPara="1" vertOverflow="overflow" horzOverflow="overflow" vert="horz" wrap="square" lIns="121919" tIns="121919" rIns="121919" bIns="121919"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beve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25400" cap="flat">
          <a:noFill/>
          <a:miter lim="400000"/>
        </a:ln>
        <a:effectLst/>
        <a:sp3d/>
      </a:spPr>
      <a:bodyPr rot="0" spcFirstLastPara="1" vertOverflow="overflow" horzOverflow="overflow" vert="horz" wrap="square" lIns="121919" tIns="121919" rIns="121919" bIns="121919"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FF8000"/>
      </a:accent1>
      <a:accent2>
        <a:srgbClr val="259AD7"/>
      </a:accent2>
      <a:accent3>
        <a:srgbClr val="FC5007"/>
      </a:accent3>
      <a:accent4>
        <a:srgbClr val="2EA962"/>
      </a:accent4>
      <a:accent5>
        <a:srgbClr val="F3EB39"/>
      </a:accent5>
      <a:accent6>
        <a:srgbClr val="6E54A6"/>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bevel/>
        </a:ln>
        <a:effectLst/>
        <a:sp3d/>
      </a:spPr>
      <a:bodyPr rot="0" spcFirstLastPara="1" vertOverflow="overflow" horzOverflow="overflow" vert="horz" wrap="square" lIns="121919" tIns="121919" rIns="121919" bIns="121919"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beve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25400" cap="flat">
          <a:noFill/>
          <a:miter lim="400000"/>
        </a:ln>
        <a:effectLst/>
        <a:sp3d/>
      </a:spPr>
      <a:bodyPr rot="0" spcFirstLastPara="1" vertOverflow="overflow" horzOverflow="overflow" vert="horz" wrap="square" lIns="121919" tIns="121919" rIns="121919" bIns="121919"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4800" b="0" i="0" u="none" strike="noStrike" cap="none" spc="0" normalizeH="0" baseline="0">
            <a:ln>
              <a:noFill/>
            </a:ln>
            <a:solidFill>
              <a:srgbClr val="414141"/>
            </a:solidFill>
            <a:effectLst/>
            <a:uFillTx/>
            <a:latin typeface="Franklin Gothic Book"/>
            <a:ea typeface="Franklin Gothic Book"/>
            <a:cs typeface="Franklin Gothic Book"/>
            <a:sym typeface="Franklin Gothic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TotalTime>
  <Words>5109</Words>
  <Application>Microsoft Macintosh PowerPoint</Application>
  <PresentationFormat>Custom</PresentationFormat>
  <Paragraphs>642</Paragraphs>
  <Slides>68</Slides>
  <Notes>62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68</vt:i4>
      </vt:variant>
    </vt:vector>
  </HeadingPairs>
  <TitlesOfParts>
    <vt:vector size="79" baseType="lpstr">
      <vt:lpstr>Arial</vt:lpstr>
      <vt:lpstr>Calibri</vt:lpstr>
      <vt:lpstr>Franklin Gothic Book</vt:lpstr>
      <vt:lpstr>Franklin Gothic Medium</vt:lpstr>
      <vt:lpstr>Helvetica</vt:lpstr>
      <vt:lpstr>Helvetica Neue</vt:lpstr>
      <vt:lpstr>Proxima Nova Light</vt:lpstr>
      <vt:lpstr>Proxima nova semibold</vt:lpstr>
      <vt:lpstr>Proxima nova semibold</vt:lpstr>
      <vt:lpstr>ProximaNova-Bold</vt:lpstr>
      <vt:lpstr>Default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Luke Summerfield</cp:lastModifiedBy>
  <cp:revision>7</cp:revision>
  <dcterms:modified xsi:type="dcterms:W3CDTF">2016-08-05T13:56:20Z</dcterms:modified>
</cp:coreProperties>
</file>